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Nunito Sans Semi-Bold" charset="1" panose="00000700000000000000"/>
      <p:regular r:id="rId25"/>
    </p:embeddedFont>
    <p:embeddedFont>
      <p:font typeface="Nunito Sans Heavy" charset="1" panose="00000A00000000000000"/>
      <p:regular r:id="rId26"/>
    </p:embeddedFont>
    <p:embeddedFont>
      <p:font typeface="Open Sans" charset="1" panose="020B0606030504020204"/>
      <p:regular r:id="rId28"/>
    </p:embeddedFont>
    <p:embeddedFont>
      <p:font typeface="Nunito Sans Bold" charset="1" panose="00000800000000000000"/>
      <p:regular r:id="rId31"/>
    </p:embeddedFont>
    <p:embeddedFont>
      <p:font typeface="Nunito Sans" charset="1" panose="00000500000000000000"/>
      <p:regular r:id="rId35"/>
    </p:embeddedFont>
    <p:embeddedFont>
      <p:font typeface="Open Sans Bold" charset="1" panose="020B08060305040202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fonts/font25.fntdata" Type="http://schemas.openxmlformats.org/officeDocument/2006/relationships/font"/><Relationship Id="rId26" Target="fonts/font26.fntdata" Type="http://schemas.openxmlformats.org/officeDocument/2006/relationships/font"/><Relationship Id="rId27" Target="notesSlides/notesSlide2.xml" Type="http://schemas.openxmlformats.org/officeDocument/2006/relationships/notesSlide"/><Relationship Id="rId28" Target="fonts/font28.fntdata" Type="http://schemas.openxmlformats.org/officeDocument/2006/relationships/font"/><Relationship Id="rId29" Target="notesSlides/notesSlide3.xml" Type="http://schemas.openxmlformats.org/officeDocument/2006/relationships/notesSlide"/><Relationship Id="rId3" Target="viewProps.xml" Type="http://schemas.openxmlformats.org/officeDocument/2006/relationships/viewProps"/><Relationship Id="rId30" Target="notesSlides/notesSlide4.xml" Type="http://schemas.openxmlformats.org/officeDocument/2006/relationships/notesSlide"/><Relationship Id="rId31" Target="fonts/font31.fntdata" Type="http://schemas.openxmlformats.org/officeDocument/2006/relationships/font"/><Relationship Id="rId32" Target="notesSlides/notesSlide5.xml" Type="http://schemas.openxmlformats.org/officeDocument/2006/relationships/notesSlide"/><Relationship Id="rId33" Target="notesSlides/notesSlide6.xml" Type="http://schemas.openxmlformats.org/officeDocument/2006/relationships/notesSlide"/><Relationship Id="rId34" Target="notesSlides/notesSlide7.xml" Type="http://schemas.openxmlformats.org/officeDocument/2006/relationships/notesSlide"/><Relationship Id="rId35" Target="fonts/font35.fntdata" Type="http://schemas.openxmlformats.org/officeDocument/2006/relationships/font"/><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Brennan - he will share screen &amp; talk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Ipsita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Ipsita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Brennan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Brennan - </a:t>
            </a:r>
          </a:p>
          <a:p>
            <a:r>
              <a:rPr lang="en-US"/>
              <a:t/>
            </a:r>
          </a:p>
          <a:p>
            <a:r>
              <a:rPr lang="en-US"/>
              <a:t>We also explored other learning models like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to speak &amp; Ipsita to drive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VAFRPZW4wRs.mp4" Type="http://schemas.openxmlformats.org/officeDocument/2006/relationships/video"/><Relationship Id="rId5" Target="../media/VAFRPZW4wRs.mp4" Type="http://schemas.microsoft.com/office/2007/relationships/media"/><Relationship Id="rId6" Target="../media/image2.png" Type="http://schemas.openxmlformats.org/officeDocument/2006/relationships/image"/><Relationship Id="rId7"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4.jpeg" Type="http://schemas.openxmlformats.org/officeDocument/2006/relationships/image"/><Relationship Id="rId4" Target="../media/VAGHxPqZOWI.mp4" Type="http://schemas.openxmlformats.org/officeDocument/2006/relationships/video"/><Relationship Id="rId5" Target="../media/VAGHxPqZOWI.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5.png" Type="http://schemas.openxmlformats.org/officeDocument/2006/relationships/image"/><Relationship Id="rId4" Target="https://public.tableau.com/app/profile/brennan.bradley/viz/Project_4_Dash/MainDashboard"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BrennanB572" TargetMode="External" Type="http://schemas.openxmlformats.org/officeDocument/2006/relationships/hyperlink"/><Relationship Id="rId3" Target="https://github.com/Siobhan-C" TargetMode="External" Type="http://schemas.openxmlformats.org/officeDocument/2006/relationships/hyperlink"/><Relationship Id="rId4" Target="https://github.com/ipsitapurohit" TargetMode="External" Type="http://schemas.openxmlformats.org/officeDocument/2006/relationships/hyperlink"/><Relationship Id="rId5" Target="../media/image21.png" Type="http://schemas.openxmlformats.org/officeDocument/2006/relationships/image"/><Relationship Id="rId6"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jpeg" Type="http://schemas.openxmlformats.org/officeDocument/2006/relationships/image"/><Relationship Id="rId4" Target="../media/VAEn5y8ePnY.mp4" Type="http://schemas.openxmlformats.org/officeDocument/2006/relationships/video"/><Relationship Id="rId5" Target="../media/VAEn5y8ePnY.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jpeg" Type="http://schemas.openxmlformats.org/officeDocument/2006/relationships/image"/><Relationship Id="rId4" Target="../media/VAEcT6L5lxc.mp4" Type="http://schemas.openxmlformats.org/officeDocument/2006/relationships/video"/><Relationship Id="rId5" Target="../media/VAEcT6L5lxc.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jpeg" Type="http://schemas.openxmlformats.org/officeDocument/2006/relationships/image"/><Relationship Id="rId4" Target="../media/VAEJ-olG8qg.mp4" Type="http://schemas.openxmlformats.org/officeDocument/2006/relationships/video"/><Relationship Id="rId5" Target="../media/VAEJ-olG8qg.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6561534"/>
            <a:ext cx="9771437" cy="0"/>
          </a:xfrm>
          <a:prstGeom prst="line">
            <a:avLst/>
          </a:prstGeom>
          <a:ln cap="flat" w="342900">
            <a:solidFill>
              <a:srgbClr val="CCBAB0"/>
            </a:solidFill>
            <a:prstDash val="solid"/>
            <a:headEnd type="none" len="sm" w="sm"/>
            <a:tailEnd type="none" len="sm" w="sm"/>
          </a:ln>
        </p:spPr>
      </p:sp>
      <p:sp>
        <p:nvSpPr>
          <p:cNvPr name="AutoShape 3" id="3"/>
          <p:cNvSpPr/>
          <p:nvPr/>
        </p:nvSpPr>
        <p:spPr>
          <a:xfrm rot="0">
            <a:off x="1028700" y="778669"/>
            <a:ext cx="9771437" cy="5782866"/>
          </a:xfrm>
          <a:prstGeom prst="rect">
            <a:avLst/>
          </a:prstGeom>
          <a:solidFill>
            <a:srgbClr val="FFFFFF"/>
          </a:solidFill>
        </p:spPr>
      </p:sp>
      <p:sp>
        <p:nvSpPr>
          <p:cNvPr name="AutoShape 4" id="4"/>
          <p:cNvSpPr/>
          <p:nvPr/>
        </p:nvSpPr>
        <p:spPr>
          <a:xfrm rot="0">
            <a:off x="0" y="9258300"/>
            <a:ext cx="18288000" cy="1060295"/>
          </a:xfrm>
          <a:prstGeom prst="rect">
            <a:avLst/>
          </a:prstGeom>
          <a:solidFill>
            <a:srgbClr val="CCBAB0"/>
          </a:solidFill>
        </p:spPr>
      </p:sp>
      <p:pic>
        <p:nvPicPr>
          <p:cNvPr name="Picture 5" id="5">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alphaModFix amt="43999"/>
          </a:blip>
          <a:srcRect l="0" t="0" r="0" b="0"/>
          <a:stretch>
            <a:fillRect/>
          </a:stretch>
        </p:blipFill>
        <p:spPr>
          <a:xfrm flipH="false" flipV="false" rot="0">
            <a:off x="9525" y="-1165860"/>
            <a:ext cx="18288000" cy="10424160"/>
          </a:xfrm>
          <a:prstGeom prst="rect">
            <a:avLst/>
          </a:prstGeom>
          <a:ln cap="sq">
            <a:noFill/>
            <a:prstDash val="solid"/>
          </a:ln>
        </p:spPr>
      </p:pic>
      <p:sp>
        <p:nvSpPr>
          <p:cNvPr name="TextBox 6" id="6"/>
          <p:cNvSpPr txBox="true"/>
          <p:nvPr/>
        </p:nvSpPr>
        <p:spPr>
          <a:xfrm rot="0">
            <a:off x="14260116" y="9563025"/>
            <a:ext cx="3487697" cy="356235"/>
          </a:xfrm>
          <a:prstGeom prst="rect">
            <a:avLst/>
          </a:prstGeom>
        </p:spPr>
        <p:txBody>
          <a:bodyPr anchor="t" rtlCol="false" tIns="0" lIns="0" bIns="0" rIns="0">
            <a:spAutoFit/>
          </a:bodyPr>
          <a:lstStyle/>
          <a:p>
            <a:pPr algn="l">
              <a:lnSpc>
                <a:spcPts val="2940"/>
              </a:lnSpc>
            </a:pPr>
            <a:r>
              <a:rPr lang="en-US" sz="2100">
                <a:solidFill>
                  <a:srgbClr val="FFFFFF"/>
                </a:solidFill>
                <a:latin typeface="Nunito Sans Semi-Bold"/>
              </a:rPr>
              <a:t>BCP, LLC</a:t>
            </a:r>
          </a:p>
        </p:txBody>
      </p:sp>
      <p:sp>
        <p:nvSpPr>
          <p:cNvPr name="Freeform 7" id="7"/>
          <p:cNvSpPr/>
          <p:nvPr/>
        </p:nvSpPr>
        <p:spPr>
          <a:xfrm flipH="false" flipV="false" rot="0">
            <a:off x="13623989" y="9454723"/>
            <a:ext cx="541169" cy="524934"/>
          </a:xfrm>
          <a:custGeom>
            <a:avLst/>
            <a:gdLst/>
            <a:ahLst/>
            <a:cxnLst/>
            <a:rect r="r" b="b" t="t" l="l"/>
            <a:pathLst>
              <a:path h="524934" w="541169">
                <a:moveTo>
                  <a:pt x="0" y="0"/>
                </a:moveTo>
                <a:lnTo>
                  <a:pt x="541169" y="0"/>
                </a:lnTo>
                <a:lnTo>
                  <a:pt x="541169" y="524934"/>
                </a:lnTo>
                <a:lnTo>
                  <a:pt x="0" y="5249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69039" y="9606912"/>
            <a:ext cx="10362868" cy="372745"/>
          </a:xfrm>
          <a:prstGeom prst="rect">
            <a:avLst/>
          </a:prstGeom>
        </p:spPr>
        <p:txBody>
          <a:bodyPr anchor="t" rtlCol="false" tIns="0" lIns="0" bIns="0" rIns="0">
            <a:spAutoFit/>
          </a:bodyPr>
          <a:lstStyle/>
          <a:p>
            <a:pPr algn="l">
              <a:lnSpc>
                <a:spcPts val="3079"/>
              </a:lnSpc>
            </a:pPr>
            <a:r>
              <a:rPr lang="en-US" sz="2200">
                <a:solidFill>
                  <a:srgbClr val="FFFFFF"/>
                </a:solidFill>
                <a:latin typeface="Nunito Sans Semi-Bold"/>
              </a:rPr>
              <a:t>A presentation by Brennan Bradley, Siobhan Curran, Ipsita Purohit</a:t>
            </a:r>
          </a:p>
        </p:txBody>
      </p:sp>
      <p:grpSp>
        <p:nvGrpSpPr>
          <p:cNvPr name="Group 9" id="9"/>
          <p:cNvGrpSpPr/>
          <p:nvPr/>
        </p:nvGrpSpPr>
        <p:grpSpPr>
          <a:xfrm rot="0">
            <a:off x="1853208" y="1934805"/>
            <a:ext cx="7931921" cy="3844489"/>
            <a:chOff x="0" y="0"/>
            <a:chExt cx="10575895" cy="5125986"/>
          </a:xfrm>
        </p:grpSpPr>
        <p:sp>
          <p:nvSpPr>
            <p:cNvPr name="TextBox 10" id="10"/>
            <p:cNvSpPr txBox="true"/>
            <p:nvPr/>
          </p:nvSpPr>
          <p:spPr>
            <a:xfrm rot="0">
              <a:off x="0" y="-9525"/>
              <a:ext cx="10575895" cy="3260725"/>
            </a:xfrm>
            <a:prstGeom prst="rect">
              <a:avLst/>
            </a:prstGeom>
          </p:spPr>
          <p:txBody>
            <a:bodyPr anchor="t" rtlCol="false" tIns="0" lIns="0" bIns="0" rIns="0">
              <a:spAutoFit/>
            </a:bodyPr>
            <a:lstStyle/>
            <a:p>
              <a:pPr algn="l">
                <a:lnSpc>
                  <a:spcPts val="9600"/>
                </a:lnSpc>
              </a:pPr>
              <a:r>
                <a:rPr lang="en-US" sz="8000">
                  <a:solidFill>
                    <a:srgbClr val="474242"/>
                  </a:solidFill>
                  <a:latin typeface="Nunito Sans Heavy"/>
                </a:rPr>
                <a:t>Real Estate Price Prediction</a:t>
              </a:r>
            </a:p>
          </p:txBody>
        </p:sp>
        <p:sp>
          <p:nvSpPr>
            <p:cNvPr name="TextBox 11" id="11"/>
            <p:cNvSpPr txBox="true"/>
            <p:nvPr/>
          </p:nvSpPr>
          <p:spPr>
            <a:xfrm rot="0">
              <a:off x="0" y="3748036"/>
              <a:ext cx="7551707" cy="1377950"/>
            </a:xfrm>
            <a:prstGeom prst="rect">
              <a:avLst/>
            </a:prstGeom>
          </p:spPr>
          <p:txBody>
            <a:bodyPr anchor="t" rtlCol="false" tIns="0" lIns="0" bIns="0" rIns="0">
              <a:spAutoFit/>
            </a:bodyPr>
            <a:lstStyle/>
            <a:p>
              <a:pPr algn="l">
                <a:lnSpc>
                  <a:spcPts val="4200"/>
                </a:lnSpc>
              </a:pPr>
              <a:r>
                <a:rPr lang="en-US" sz="3000">
                  <a:solidFill>
                    <a:srgbClr val="3B4CCA"/>
                  </a:solidFill>
                  <a:latin typeface="Nunito Sans Semi-Bold"/>
                </a:rPr>
                <a:t>Using Machine Learning to Predict Housing Valuations</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1025" r="0" b="0"/>
          <a:stretch>
            <a:fillRect/>
          </a:stretch>
        </p:blipFill>
        <p:spPr>
          <a:xfrm flipH="false" flipV="false" rot="0">
            <a:off x="2095500" y="1285875"/>
            <a:ext cx="16459200" cy="9163342"/>
          </a:xfrm>
          <a:prstGeom prst="rect">
            <a:avLst/>
          </a:prstGeom>
        </p:spPr>
      </p:pic>
      <p:sp>
        <p:nvSpPr>
          <p:cNvPr name="AutoShape 3" id="3"/>
          <p:cNvSpPr/>
          <p:nvPr/>
        </p:nvSpPr>
        <p:spPr>
          <a:xfrm rot="0">
            <a:off x="0" y="10096500"/>
            <a:ext cx="18288000" cy="0"/>
          </a:xfrm>
          <a:prstGeom prst="line">
            <a:avLst/>
          </a:prstGeom>
          <a:ln cap="flat" w="190500">
            <a:solidFill>
              <a:srgbClr val="CCBAB0"/>
            </a:solidFill>
            <a:prstDash val="solid"/>
            <a:headEnd type="none" len="sm" w="sm"/>
            <a:tailEnd type="none" len="sm" w="sm"/>
          </a:ln>
        </p:spPr>
      </p:sp>
      <p:sp>
        <p:nvSpPr>
          <p:cNvPr name="TextBox 4" id="4"/>
          <p:cNvSpPr txBox="true"/>
          <p:nvPr/>
        </p:nvSpPr>
        <p:spPr>
          <a:xfrm rot="0">
            <a:off x="411475" y="171450"/>
            <a:ext cx="12707191"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Bold"/>
              </a:rPr>
              <a:t>User Interface</a:t>
            </a:r>
            <a:r>
              <a:rPr lang="en-US" sz="5600">
                <a:solidFill>
                  <a:srgbClr val="937F74"/>
                </a:solidFill>
                <a:latin typeface="Nunito Sans Bold"/>
              </a:rPr>
              <a:t> - Example 1</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96500"/>
            <a:ext cx="18288000" cy="0"/>
          </a:xfrm>
          <a:prstGeom prst="line">
            <a:avLst/>
          </a:prstGeom>
          <a:ln cap="flat" w="190500">
            <a:solidFill>
              <a:srgbClr val="CCBAB0"/>
            </a:solidFill>
            <a:prstDash val="solid"/>
            <a:headEnd type="none" len="sm" w="sm"/>
            <a:tailEnd type="none" len="sm" w="sm"/>
          </a:ln>
        </p:spPr>
      </p:sp>
      <p:sp>
        <p:nvSpPr>
          <p:cNvPr name="Freeform 3" id="3"/>
          <p:cNvSpPr/>
          <p:nvPr/>
        </p:nvSpPr>
        <p:spPr>
          <a:xfrm flipH="false" flipV="false" rot="0">
            <a:off x="5568068" y="0"/>
            <a:ext cx="12719932" cy="10060891"/>
          </a:xfrm>
          <a:custGeom>
            <a:avLst/>
            <a:gdLst/>
            <a:ahLst/>
            <a:cxnLst/>
            <a:rect r="r" b="b" t="t" l="l"/>
            <a:pathLst>
              <a:path h="10060891" w="12719932">
                <a:moveTo>
                  <a:pt x="0" y="0"/>
                </a:moveTo>
                <a:lnTo>
                  <a:pt x="12719932" y="0"/>
                </a:lnTo>
                <a:lnTo>
                  <a:pt x="12719932" y="10060891"/>
                </a:lnTo>
                <a:lnTo>
                  <a:pt x="0" y="10060891"/>
                </a:lnTo>
                <a:lnTo>
                  <a:pt x="0" y="0"/>
                </a:lnTo>
                <a:close/>
              </a:path>
            </a:pathLst>
          </a:custGeom>
          <a:blipFill>
            <a:blip r:embed="rId3"/>
            <a:stretch>
              <a:fillRect l="0" t="0" r="0" b="0"/>
            </a:stretch>
          </a:blipFill>
        </p:spPr>
      </p:sp>
      <p:sp>
        <p:nvSpPr>
          <p:cNvPr name="TextBox 4" id="4"/>
          <p:cNvSpPr txBox="true"/>
          <p:nvPr/>
        </p:nvSpPr>
        <p:spPr>
          <a:xfrm rot="0">
            <a:off x="411475" y="451484"/>
            <a:ext cx="5632847"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Bold"/>
              </a:rPr>
              <a:t>Tableau</a:t>
            </a:r>
          </a:p>
        </p:txBody>
      </p:sp>
      <p:grpSp>
        <p:nvGrpSpPr>
          <p:cNvPr name="Group 5" id="5"/>
          <p:cNvGrpSpPr/>
          <p:nvPr/>
        </p:nvGrpSpPr>
        <p:grpSpPr>
          <a:xfrm rot="0">
            <a:off x="321049" y="1308734"/>
            <a:ext cx="5632847" cy="1077134"/>
            <a:chOff x="0" y="0"/>
            <a:chExt cx="7510462" cy="1436179"/>
          </a:xfrm>
        </p:grpSpPr>
        <p:sp>
          <p:nvSpPr>
            <p:cNvPr name="TextBox 6" id="6"/>
            <p:cNvSpPr txBox="true"/>
            <p:nvPr/>
          </p:nvSpPr>
          <p:spPr>
            <a:xfrm rot="0">
              <a:off x="0" y="0"/>
              <a:ext cx="7510462" cy="647700"/>
            </a:xfrm>
            <a:prstGeom prst="rect">
              <a:avLst/>
            </a:prstGeom>
          </p:spPr>
          <p:txBody>
            <a:bodyPr anchor="t" rtlCol="false" tIns="0" lIns="0" bIns="0" rIns="0">
              <a:spAutoFit/>
            </a:bodyPr>
            <a:lstStyle/>
            <a:p>
              <a:pPr algn="l" marL="0" indent="0" lvl="0">
                <a:lnSpc>
                  <a:spcPts val="3840"/>
                </a:lnSpc>
                <a:spcBef>
                  <a:spcPct val="0"/>
                </a:spcBef>
              </a:pPr>
            </a:p>
          </p:txBody>
        </p:sp>
        <p:sp>
          <p:nvSpPr>
            <p:cNvPr name="TextBox 7" id="7"/>
            <p:cNvSpPr txBox="true"/>
            <p:nvPr/>
          </p:nvSpPr>
          <p:spPr>
            <a:xfrm rot="0">
              <a:off x="0" y="995489"/>
              <a:ext cx="7510462" cy="440690"/>
            </a:xfrm>
            <a:prstGeom prst="rect">
              <a:avLst/>
            </a:prstGeom>
          </p:spPr>
          <p:txBody>
            <a:bodyPr anchor="t" rtlCol="false" tIns="0" lIns="0" bIns="0" rIns="0">
              <a:spAutoFit/>
            </a:bodyPr>
            <a:lstStyle/>
            <a:p>
              <a:pPr algn="l">
                <a:lnSpc>
                  <a:spcPts val="2730"/>
                </a:lnSpc>
              </a:pPr>
            </a:p>
          </p:txBody>
        </p:sp>
      </p:grpSp>
      <p:sp>
        <p:nvSpPr>
          <p:cNvPr name="TextBox 8" id="8"/>
          <p:cNvSpPr txBox="true"/>
          <p:nvPr/>
        </p:nvSpPr>
        <p:spPr>
          <a:xfrm rot="0">
            <a:off x="321049" y="2554870"/>
            <a:ext cx="5130930" cy="1736725"/>
          </a:xfrm>
          <a:prstGeom prst="rect">
            <a:avLst/>
          </a:prstGeom>
        </p:spPr>
        <p:txBody>
          <a:bodyPr anchor="t" rtlCol="false" tIns="0" lIns="0" bIns="0" rIns="0">
            <a:spAutoFit/>
          </a:bodyPr>
          <a:lstStyle/>
          <a:p>
            <a:pPr algn="just">
              <a:lnSpc>
                <a:spcPts val="3499"/>
              </a:lnSpc>
            </a:pPr>
            <a:r>
              <a:rPr lang="en-US" sz="2499">
                <a:solidFill>
                  <a:srgbClr val="000000"/>
                </a:solidFill>
                <a:latin typeface="Open Sans"/>
              </a:rPr>
              <a:t>Our dashboard can be located at: </a:t>
            </a:r>
          </a:p>
          <a:p>
            <a:pPr algn="just">
              <a:lnSpc>
                <a:spcPts val="3499"/>
              </a:lnSpc>
            </a:pPr>
            <a:r>
              <a:rPr lang="en-US" sz="2499" u="sng">
                <a:solidFill>
                  <a:srgbClr val="000000"/>
                </a:solidFill>
                <a:latin typeface="Open Sans"/>
                <a:hlinkClick r:id="rId4" tooltip="https://public.tableau.com/app/profile/brennan.bradley/viz/Project_4_Dash/MainDashboard"/>
              </a:rPr>
              <a:t>https://public.tableau.com/app/profile/brennan.bradley/viz/Project_4_Dash/MainDashboard</a:t>
            </a:r>
          </a:p>
        </p:txBody>
      </p:sp>
      <p:sp>
        <p:nvSpPr>
          <p:cNvPr name="TextBox 9" id="9"/>
          <p:cNvSpPr txBox="true"/>
          <p:nvPr/>
        </p:nvSpPr>
        <p:spPr>
          <a:xfrm rot="0">
            <a:off x="193377" y="5273033"/>
            <a:ext cx="3845539" cy="2184335"/>
          </a:xfrm>
          <a:prstGeom prst="rect">
            <a:avLst/>
          </a:prstGeom>
        </p:spPr>
        <p:txBody>
          <a:bodyPr anchor="t" rtlCol="false" tIns="0" lIns="0" bIns="0" rIns="0">
            <a:spAutoFit/>
          </a:bodyPr>
          <a:lstStyle/>
          <a:p>
            <a:pPr algn="l">
              <a:lnSpc>
                <a:spcPts val="3503"/>
              </a:lnSpc>
            </a:pPr>
            <a:r>
              <a:rPr lang="en-US" sz="2502">
                <a:solidFill>
                  <a:srgbClr val="000000"/>
                </a:solidFill>
                <a:latin typeface="Open Sans"/>
              </a:rPr>
              <a:t>Features include:</a:t>
            </a:r>
          </a:p>
          <a:p>
            <a:pPr algn="l" marL="540303" indent="-270152" lvl="1">
              <a:lnSpc>
                <a:spcPts val="3503"/>
              </a:lnSpc>
              <a:buFont typeface="Arial"/>
              <a:buChar char="•"/>
            </a:pPr>
            <a:r>
              <a:rPr lang="en-US" sz="2502">
                <a:solidFill>
                  <a:srgbClr val="000000"/>
                </a:solidFill>
                <a:latin typeface="Open Sans"/>
              </a:rPr>
              <a:t>Dynamic Filters</a:t>
            </a:r>
          </a:p>
          <a:p>
            <a:pPr algn="l" marL="540303" indent="-270152" lvl="1">
              <a:lnSpc>
                <a:spcPts val="3503"/>
              </a:lnSpc>
              <a:buFont typeface="Arial"/>
              <a:buChar char="•"/>
            </a:pPr>
            <a:r>
              <a:rPr lang="en-US" sz="2502">
                <a:solidFill>
                  <a:srgbClr val="000000"/>
                </a:solidFill>
                <a:latin typeface="Open Sans"/>
              </a:rPr>
              <a:t>Specific to FL </a:t>
            </a:r>
          </a:p>
          <a:p>
            <a:pPr algn="l" marL="540303" indent="-270152" lvl="1">
              <a:lnSpc>
                <a:spcPts val="3503"/>
              </a:lnSpc>
              <a:buFont typeface="Arial"/>
              <a:buChar char="•"/>
            </a:pPr>
            <a:r>
              <a:rPr lang="en-US" sz="2502">
                <a:solidFill>
                  <a:srgbClr val="000000"/>
                </a:solidFill>
                <a:latin typeface="Open Sans"/>
              </a:rPr>
              <a:t>Location Analyses</a:t>
            </a:r>
          </a:p>
          <a:p>
            <a:pPr algn="l" marL="540303" indent="-270152" lvl="1">
              <a:lnSpc>
                <a:spcPts val="3503"/>
              </a:lnSpc>
              <a:buFont typeface="Arial"/>
              <a:buChar char="•"/>
            </a:pPr>
            <a:r>
              <a:rPr lang="en-US" sz="2502">
                <a:solidFill>
                  <a:srgbClr val="000000"/>
                </a:solidFill>
                <a:latin typeface="Open Sans"/>
              </a:rPr>
              <a:t>User Friendly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0505795" y="-1552150"/>
            <a:ext cx="8617561" cy="13556505"/>
            <a:chOff x="0" y="0"/>
            <a:chExt cx="11490081" cy="18075340"/>
          </a:xfrm>
        </p:grpSpPr>
        <p:sp>
          <p:nvSpPr>
            <p:cNvPr name="Freeform 3" id="3"/>
            <p:cNvSpPr/>
            <p:nvPr/>
          </p:nvSpPr>
          <p:spPr>
            <a:xfrm flipH="true" flipV="false" rot="0">
              <a:off x="4375679" y="0"/>
              <a:ext cx="7114402" cy="8220422"/>
            </a:xfrm>
            <a:custGeom>
              <a:avLst/>
              <a:gdLst/>
              <a:ahLst/>
              <a:cxnLst/>
              <a:rect r="r" b="b" t="t" l="l"/>
              <a:pathLst>
                <a:path h="8220422" w="7114402">
                  <a:moveTo>
                    <a:pt x="7114402" y="0"/>
                  </a:moveTo>
                  <a:lnTo>
                    <a:pt x="0" y="0"/>
                  </a:lnTo>
                  <a:lnTo>
                    <a:pt x="0" y="8220422"/>
                  </a:lnTo>
                  <a:lnTo>
                    <a:pt x="7114402" y="8220422"/>
                  </a:lnTo>
                  <a:lnTo>
                    <a:pt x="71144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0" y="8909197"/>
              <a:ext cx="7932880" cy="9166143"/>
            </a:xfrm>
            <a:custGeom>
              <a:avLst/>
              <a:gdLst/>
              <a:ahLst/>
              <a:cxnLst/>
              <a:rect r="r" b="b" t="t" l="l"/>
              <a:pathLst>
                <a:path h="9166143" w="7932880">
                  <a:moveTo>
                    <a:pt x="7932880" y="0"/>
                  </a:moveTo>
                  <a:lnTo>
                    <a:pt x="0" y="0"/>
                  </a:lnTo>
                  <a:lnTo>
                    <a:pt x="0" y="9166143"/>
                  </a:lnTo>
                  <a:lnTo>
                    <a:pt x="7932880" y="9166143"/>
                  </a:lnTo>
                  <a:lnTo>
                    <a:pt x="79328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009882" y="1777098"/>
            <a:ext cx="5249418" cy="6732804"/>
            <a:chOff x="0" y="0"/>
            <a:chExt cx="6999224" cy="8977071"/>
          </a:xfrm>
        </p:grpSpPr>
        <p:pic>
          <p:nvPicPr>
            <p:cNvPr name="Picture 6" id="6"/>
            <p:cNvPicPr>
              <a:picLocks noChangeAspect="true"/>
            </p:cNvPicPr>
            <p:nvPr/>
          </p:nvPicPr>
          <p:blipFill>
            <a:blip r:embed="rId4"/>
            <a:srcRect l="0" t="7274" r="0" b="7274"/>
            <a:stretch>
              <a:fillRect/>
            </a:stretch>
          </p:blipFill>
          <p:spPr>
            <a:xfrm flipH="false" flipV="false">
              <a:off x="0" y="0"/>
              <a:ext cx="6999224" cy="8977071"/>
            </a:xfrm>
            <a:prstGeom prst="rect">
              <a:avLst/>
            </a:prstGeom>
          </p:spPr>
        </p:pic>
      </p:grpSp>
      <p:grpSp>
        <p:nvGrpSpPr>
          <p:cNvPr name="Group 7" id="7"/>
          <p:cNvGrpSpPr/>
          <p:nvPr/>
        </p:nvGrpSpPr>
        <p:grpSpPr>
          <a:xfrm rot="0">
            <a:off x="1028700" y="1579740"/>
            <a:ext cx="7162789" cy="7113768"/>
            <a:chOff x="0" y="0"/>
            <a:chExt cx="9550385" cy="9485024"/>
          </a:xfrm>
        </p:grpSpPr>
        <p:sp>
          <p:nvSpPr>
            <p:cNvPr name="TextBox 8" id="8"/>
            <p:cNvSpPr txBox="true"/>
            <p:nvPr/>
          </p:nvSpPr>
          <p:spPr>
            <a:xfrm rot="0">
              <a:off x="0" y="114300"/>
              <a:ext cx="9550385" cy="1932601"/>
            </a:xfrm>
            <a:prstGeom prst="rect">
              <a:avLst/>
            </a:prstGeom>
          </p:spPr>
          <p:txBody>
            <a:bodyPr anchor="t" rtlCol="false" tIns="0" lIns="0" bIns="0" rIns="0">
              <a:spAutoFit/>
            </a:bodyPr>
            <a:lstStyle/>
            <a:p>
              <a:pPr algn="l" marL="0" indent="0" lvl="0">
                <a:lnSpc>
                  <a:spcPts val="5432"/>
                </a:lnSpc>
              </a:pPr>
              <a:r>
                <a:rPr lang="en-US" sz="5600">
                  <a:solidFill>
                    <a:srgbClr val="937F74"/>
                  </a:solidFill>
                  <a:latin typeface="Open Sans Bold"/>
                </a:rPr>
                <a:t>Ethical Considerations</a:t>
              </a:r>
            </a:p>
          </p:txBody>
        </p:sp>
        <p:sp>
          <p:nvSpPr>
            <p:cNvPr name="TextBox 9" id="9"/>
            <p:cNvSpPr txBox="true"/>
            <p:nvPr/>
          </p:nvSpPr>
          <p:spPr>
            <a:xfrm rot="0">
              <a:off x="0" y="3570278"/>
              <a:ext cx="9550385" cy="1355090"/>
            </a:xfrm>
            <a:prstGeom prst="rect">
              <a:avLst/>
            </a:prstGeom>
          </p:spPr>
          <p:txBody>
            <a:bodyPr anchor="t" rtlCol="false" tIns="0" lIns="0" bIns="0" rIns="0">
              <a:spAutoFit/>
            </a:bodyPr>
            <a:lstStyle/>
            <a:p>
              <a:pPr algn="l" marL="0" indent="0" lvl="0">
                <a:lnSpc>
                  <a:spcPts val="2730"/>
                </a:lnSpc>
              </a:pPr>
              <a:r>
                <a:rPr lang="en-US" sz="2100">
                  <a:solidFill>
                    <a:srgbClr val="474242"/>
                  </a:solidFill>
                  <a:latin typeface="Open Sans"/>
                </a:rPr>
                <a:t>Predicting real estate prices using machine learning can be a powerful tool, but it's critical to consider the ethical implications.</a:t>
              </a:r>
            </a:p>
          </p:txBody>
        </p:sp>
        <p:sp>
          <p:nvSpPr>
            <p:cNvPr name="TextBox 10" id="10"/>
            <p:cNvSpPr txBox="true"/>
            <p:nvPr/>
          </p:nvSpPr>
          <p:spPr>
            <a:xfrm rot="0">
              <a:off x="0" y="5392906"/>
              <a:ext cx="9550385" cy="1812290"/>
            </a:xfrm>
            <a:prstGeom prst="rect">
              <a:avLst/>
            </a:prstGeom>
          </p:spPr>
          <p:txBody>
            <a:bodyPr anchor="t" rtlCol="false" tIns="0" lIns="0" bIns="0" rIns="0">
              <a:spAutoFit/>
            </a:bodyPr>
            <a:lstStyle/>
            <a:p>
              <a:pPr algn="l" marL="0" indent="0" lvl="0">
                <a:lnSpc>
                  <a:spcPts val="2730"/>
                </a:lnSpc>
              </a:pPr>
              <a:r>
                <a:rPr lang="en-US" sz="2100">
                  <a:solidFill>
                    <a:srgbClr val="474242"/>
                  </a:solidFill>
                  <a:latin typeface="Open Sans"/>
                </a:rPr>
                <a:t>Data Bias: </a:t>
              </a:r>
            </a:p>
            <a:p>
              <a:pPr algn="l" marL="0" indent="0" lvl="0">
                <a:lnSpc>
                  <a:spcPts val="2730"/>
                </a:lnSpc>
              </a:pPr>
              <a:r>
                <a:rPr lang="en-US" sz="2100">
                  <a:solidFill>
                    <a:srgbClr val="474242"/>
                  </a:solidFill>
                  <a:latin typeface="Open Sans"/>
                </a:rPr>
                <a:t>We acknowledge potential biases in the data (e.g., historical trends) and strive to mitigate them through data cleaning.</a:t>
              </a:r>
            </a:p>
          </p:txBody>
        </p:sp>
        <p:sp>
          <p:nvSpPr>
            <p:cNvPr name="TextBox 11" id="11"/>
            <p:cNvSpPr txBox="true"/>
            <p:nvPr/>
          </p:nvSpPr>
          <p:spPr>
            <a:xfrm rot="0">
              <a:off x="0" y="7672734"/>
              <a:ext cx="9550385" cy="1812290"/>
            </a:xfrm>
            <a:prstGeom prst="rect">
              <a:avLst/>
            </a:prstGeom>
          </p:spPr>
          <p:txBody>
            <a:bodyPr anchor="t" rtlCol="false" tIns="0" lIns="0" bIns="0" rIns="0">
              <a:spAutoFit/>
            </a:bodyPr>
            <a:lstStyle/>
            <a:p>
              <a:pPr algn="l" marL="0" indent="0" lvl="0">
                <a:lnSpc>
                  <a:spcPts val="2730"/>
                </a:lnSpc>
              </a:pPr>
              <a:r>
                <a:rPr lang="en-US" sz="2100">
                  <a:solidFill>
                    <a:srgbClr val="474242"/>
                  </a:solidFill>
                  <a:latin typeface="Open Sans"/>
                </a:rPr>
                <a:t>Model Transparency: </a:t>
              </a:r>
            </a:p>
            <a:p>
              <a:pPr algn="l" marL="0" indent="0" lvl="0">
                <a:lnSpc>
                  <a:spcPts val="2730"/>
                </a:lnSpc>
              </a:pPr>
              <a:r>
                <a:rPr lang="en-US" sz="2100">
                  <a:solidFill>
                    <a:srgbClr val="474242"/>
                  </a:solidFill>
                  <a:latin typeface="Open Sans"/>
                </a:rPr>
                <a:t>We use an interpretable model (e.g., linear regression) to understand factors influencing predictions and avoid "black box" models.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384300" y="5133975"/>
            <a:ext cx="4111176"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8229371" y="1028700"/>
            <a:ext cx="8617303" cy="8092177"/>
            <a:chOff x="0" y="0"/>
            <a:chExt cx="11489737" cy="10789570"/>
          </a:xfrm>
        </p:grpSpPr>
        <p:sp>
          <p:nvSpPr>
            <p:cNvPr name="TextBox 4" id="4"/>
            <p:cNvSpPr txBox="true"/>
            <p:nvPr/>
          </p:nvSpPr>
          <p:spPr>
            <a:xfrm rot="0">
              <a:off x="0" y="76200"/>
              <a:ext cx="11489737" cy="1859296"/>
            </a:xfrm>
            <a:prstGeom prst="rect">
              <a:avLst/>
            </a:prstGeom>
          </p:spPr>
          <p:txBody>
            <a:bodyPr anchor="t" rtlCol="false" tIns="0" lIns="0" bIns="0" rIns="0">
              <a:spAutoFit/>
            </a:bodyPr>
            <a:lstStyle/>
            <a:p>
              <a:pPr algn="l" marL="0" indent="0" lvl="0">
                <a:lnSpc>
                  <a:spcPts val="2156"/>
                </a:lnSpc>
                <a:spcBef>
                  <a:spcPct val="0"/>
                </a:spcBef>
              </a:pPr>
              <a:r>
                <a:rPr lang="en-US" sz="2395">
                  <a:solidFill>
                    <a:srgbClr val="474242"/>
                  </a:solidFill>
                  <a:latin typeface="Nunito Sans"/>
                </a:rPr>
                <a:t>Our simulations are for educational purposes only and should not be considered financial or real estate advice. Users should consider other factors like property condition, market trends, and professional appraisals as predictions are estimates and do not replace professional expertise.</a:t>
              </a:r>
            </a:p>
          </p:txBody>
        </p:sp>
        <p:sp>
          <p:nvSpPr>
            <p:cNvPr name="TextBox 5" id="5"/>
            <p:cNvSpPr txBox="true"/>
            <p:nvPr/>
          </p:nvSpPr>
          <p:spPr>
            <a:xfrm rot="0">
              <a:off x="0" y="3632157"/>
              <a:ext cx="11489737" cy="1496537"/>
            </a:xfrm>
            <a:prstGeom prst="rect">
              <a:avLst/>
            </a:prstGeom>
          </p:spPr>
          <p:txBody>
            <a:bodyPr anchor="t" rtlCol="false" tIns="0" lIns="0" bIns="0" rIns="0">
              <a:spAutoFit/>
            </a:bodyPr>
            <a:lstStyle/>
            <a:p>
              <a:pPr algn="l">
                <a:lnSpc>
                  <a:spcPts val="2156"/>
                </a:lnSpc>
              </a:pPr>
              <a:r>
                <a:rPr lang="en-US" sz="2395">
                  <a:solidFill>
                    <a:srgbClr val="474242"/>
                  </a:solidFill>
                  <a:latin typeface="Nunito Sans"/>
                </a:rPr>
                <a:t>External resources were used in this project, including, but</a:t>
              </a:r>
              <a:r>
                <a:rPr lang="en-US" sz="2395">
                  <a:solidFill>
                    <a:srgbClr val="474242"/>
                  </a:solidFill>
                  <a:latin typeface="Nunito Sans"/>
                </a:rPr>
                <a:t> not limited to: Chat Bots/AI (Bard, ChatGPT, etc), tutors, external websites &amp; videos(youtube), Canva, Click-Up, etc.</a:t>
              </a:r>
            </a:p>
            <a:p>
              <a:pPr algn="l" marL="0" indent="0" lvl="0">
                <a:lnSpc>
                  <a:spcPts val="2156"/>
                </a:lnSpc>
                <a:spcBef>
                  <a:spcPct val="0"/>
                </a:spcBef>
              </a:pPr>
            </a:p>
          </p:txBody>
        </p:sp>
        <p:sp>
          <p:nvSpPr>
            <p:cNvPr name="TextBox 6" id="6"/>
            <p:cNvSpPr txBox="true"/>
            <p:nvPr/>
          </p:nvSpPr>
          <p:spPr>
            <a:xfrm rot="0">
              <a:off x="0" y="6825354"/>
              <a:ext cx="11489737" cy="1496537"/>
            </a:xfrm>
            <a:prstGeom prst="rect">
              <a:avLst/>
            </a:prstGeom>
          </p:spPr>
          <p:txBody>
            <a:bodyPr anchor="t" rtlCol="false" tIns="0" lIns="0" bIns="0" rIns="0">
              <a:spAutoFit/>
            </a:bodyPr>
            <a:lstStyle/>
            <a:p>
              <a:pPr algn="l" marL="0" indent="0" lvl="0">
                <a:lnSpc>
                  <a:spcPts val="2156"/>
                </a:lnSpc>
                <a:spcBef>
                  <a:spcPct val="0"/>
                </a:spcBef>
              </a:pPr>
              <a:r>
                <a:rPr lang="en-US" sz="2395">
                  <a:solidFill>
                    <a:srgbClr val="474242"/>
                  </a:solidFill>
                  <a:latin typeface="Nunito Sans"/>
                </a:rPr>
                <a:t>All images used are either available for free use and/or property of Canva and may not be reproduced. No pictures of copyrighted content was obtained from the internet, other than disclosed.</a:t>
              </a:r>
            </a:p>
          </p:txBody>
        </p:sp>
        <p:sp>
          <p:nvSpPr>
            <p:cNvPr name="TextBox 7" id="7"/>
            <p:cNvSpPr txBox="true"/>
            <p:nvPr/>
          </p:nvSpPr>
          <p:spPr>
            <a:xfrm rot="0">
              <a:off x="0" y="10018551"/>
              <a:ext cx="11489737" cy="771019"/>
            </a:xfrm>
            <a:prstGeom prst="rect">
              <a:avLst/>
            </a:prstGeom>
          </p:spPr>
          <p:txBody>
            <a:bodyPr anchor="t" rtlCol="false" tIns="0" lIns="0" bIns="0" rIns="0">
              <a:spAutoFit/>
            </a:bodyPr>
            <a:lstStyle/>
            <a:p>
              <a:pPr algn="l" marL="0" indent="0" lvl="0">
                <a:lnSpc>
                  <a:spcPts val="2156"/>
                </a:lnSpc>
                <a:spcBef>
                  <a:spcPct val="0"/>
                </a:spcBef>
              </a:pPr>
              <a:r>
                <a:rPr lang="en-US" sz="2395">
                  <a:solidFill>
                    <a:srgbClr val="474242"/>
                  </a:solidFill>
                  <a:latin typeface="Nunito Sans"/>
                </a:rPr>
                <a:t>We acknowledge that past performance doesn't guarantee future result.</a:t>
              </a:r>
            </a:p>
          </p:txBody>
        </p:sp>
      </p:grpSp>
      <p:sp>
        <p:nvSpPr>
          <p:cNvPr name="Freeform 8" id="8"/>
          <p:cNvSpPr/>
          <p:nvPr/>
        </p:nvSpPr>
        <p:spPr>
          <a:xfrm flipH="false" flipV="false" rot="5400000">
            <a:off x="2051822" y="5732632"/>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2137650"/>
            <a:ext cx="6410337" cy="2295525"/>
          </a:xfrm>
          <a:prstGeom prst="rect">
            <a:avLst/>
          </a:prstGeom>
        </p:spPr>
        <p:txBody>
          <a:bodyPr anchor="t" rtlCol="false" tIns="0" lIns="0" bIns="0" rIns="0">
            <a:spAutoFit/>
          </a:bodyPr>
          <a:lstStyle/>
          <a:p>
            <a:pPr algn="l" marL="0" indent="0" lvl="0">
              <a:lnSpc>
                <a:spcPts val="5850"/>
              </a:lnSpc>
              <a:spcBef>
                <a:spcPct val="0"/>
              </a:spcBef>
            </a:pPr>
            <a:r>
              <a:rPr lang="en-US" sz="6500">
                <a:solidFill>
                  <a:srgbClr val="937F74"/>
                </a:solidFill>
                <a:latin typeface="Nunito Sans Bold"/>
              </a:rPr>
              <a:t>Disclosure &amp; Disclaimer Statement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10544902"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Bold"/>
              </a:rPr>
              <a:t>Links &amp; Resources</a:t>
            </a:r>
          </a:p>
        </p:txBody>
      </p:sp>
      <p:grpSp>
        <p:nvGrpSpPr>
          <p:cNvPr name="Group 3" id="3"/>
          <p:cNvGrpSpPr/>
          <p:nvPr/>
        </p:nvGrpSpPr>
        <p:grpSpPr>
          <a:xfrm rot="0">
            <a:off x="1028700" y="3067726"/>
            <a:ext cx="4740070" cy="976865"/>
            <a:chOff x="0" y="0"/>
            <a:chExt cx="6320093" cy="1302487"/>
          </a:xfrm>
        </p:grpSpPr>
        <p:sp>
          <p:nvSpPr>
            <p:cNvPr name="TextBox 4" id="4"/>
            <p:cNvSpPr txBox="true"/>
            <p:nvPr/>
          </p:nvSpPr>
          <p:spPr>
            <a:xfrm rot="0">
              <a:off x="0" y="784962"/>
              <a:ext cx="6320093" cy="517525"/>
            </a:xfrm>
            <a:prstGeom prst="rect">
              <a:avLst/>
            </a:prstGeom>
          </p:spPr>
          <p:txBody>
            <a:bodyPr anchor="t" rtlCol="false" tIns="0" lIns="0" bIns="0" rIns="0">
              <a:spAutoFit/>
            </a:bodyPr>
            <a:lstStyle/>
            <a:p>
              <a:pPr algn="l">
                <a:lnSpc>
                  <a:spcPts val="3000"/>
                </a:lnSpc>
              </a:pPr>
              <a:r>
                <a:rPr lang="en-US" sz="2500" u="sng">
                  <a:solidFill>
                    <a:srgbClr val="474242"/>
                  </a:solidFill>
                  <a:latin typeface="Nunito Sans Semi-Bold"/>
                  <a:hlinkClick r:id="rId2" tooltip="https://github.com/BrennanB572"/>
                </a:rPr>
                <a:t>https://github.com/BrennanB572</a:t>
              </a:r>
            </a:p>
          </p:txBody>
        </p:sp>
        <p:sp>
          <p:nvSpPr>
            <p:cNvPr name="TextBox 5" id="5"/>
            <p:cNvSpPr txBox="true"/>
            <p:nvPr/>
          </p:nvSpPr>
          <p:spPr>
            <a:xfrm rot="0">
              <a:off x="0" y="-9525"/>
              <a:ext cx="6320093" cy="631825"/>
            </a:xfrm>
            <a:prstGeom prst="rect">
              <a:avLst/>
            </a:prstGeom>
          </p:spPr>
          <p:txBody>
            <a:bodyPr anchor="t" rtlCol="false" tIns="0" lIns="0" bIns="0" rIns="0">
              <a:spAutoFit/>
            </a:bodyPr>
            <a:lstStyle/>
            <a:p>
              <a:pPr algn="l">
                <a:lnSpc>
                  <a:spcPts val="3719"/>
                </a:lnSpc>
              </a:pPr>
              <a:r>
                <a:rPr lang="en-US" sz="3099">
                  <a:solidFill>
                    <a:srgbClr val="CCBAB0"/>
                  </a:solidFill>
                  <a:latin typeface="Nunito Sans Semi-Bold"/>
                </a:rPr>
                <a:t>GitHub - Brennan Bradley</a:t>
              </a:r>
            </a:p>
          </p:txBody>
        </p:sp>
      </p:grpSp>
      <p:grpSp>
        <p:nvGrpSpPr>
          <p:cNvPr name="Group 6" id="6"/>
          <p:cNvGrpSpPr/>
          <p:nvPr/>
        </p:nvGrpSpPr>
        <p:grpSpPr>
          <a:xfrm rot="0">
            <a:off x="1028700" y="6283275"/>
            <a:ext cx="4740070" cy="2312485"/>
            <a:chOff x="0" y="0"/>
            <a:chExt cx="6320093" cy="3083314"/>
          </a:xfrm>
        </p:grpSpPr>
        <p:sp>
          <p:nvSpPr>
            <p:cNvPr name="TextBox 7" id="7"/>
            <p:cNvSpPr txBox="true"/>
            <p:nvPr/>
          </p:nvSpPr>
          <p:spPr>
            <a:xfrm rot="0">
              <a:off x="0" y="819887"/>
              <a:ext cx="6320093" cy="1485900"/>
            </a:xfrm>
            <a:prstGeom prst="rect">
              <a:avLst/>
            </a:prstGeom>
          </p:spPr>
          <p:txBody>
            <a:bodyPr anchor="t" rtlCol="false" tIns="0" lIns="0" bIns="0" rIns="0">
              <a:spAutoFit/>
            </a:bodyPr>
            <a:lstStyle/>
            <a:p>
              <a:pPr algn="l">
                <a:lnSpc>
                  <a:spcPts val="2999"/>
                </a:lnSpc>
              </a:pPr>
              <a:r>
                <a:rPr lang="en-US" sz="2499">
                  <a:solidFill>
                    <a:srgbClr val="474242"/>
                  </a:solidFill>
                  <a:latin typeface="Nunito Sans Semi-Bold"/>
                </a:rPr>
                <a:t>https://public.tableau.com/app/profile/brennan.bradley/viz/Project_4_Dash/MainDashboard</a:t>
              </a:r>
            </a:p>
          </p:txBody>
        </p:sp>
        <p:sp>
          <p:nvSpPr>
            <p:cNvPr name="TextBox 8" id="8"/>
            <p:cNvSpPr txBox="true"/>
            <p:nvPr/>
          </p:nvSpPr>
          <p:spPr>
            <a:xfrm rot="0">
              <a:off x="0" y="0"/>
              <a:ext cx="6320093" cy="647700"/>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Tableau</a:t>
              </a:r>
            </a:p>
          </p:txBody>
        </p:sp>
        <p:sp>
          <p:nvSpPr>
            <p:cNvPr name="TextBox 9" id="9"/>
            <p:cNvSpPr txBox="true"/>
            <p:nvPr/>
          </p:nvSpPr>
          <p:spPr>
            <a:xfrm rot="0">
              <a:off x="0" y="2642624"/>
              <a:ext cx="6320093" cy="440690"/>
            </a:xfrm>
            <a:prstGeom prst="rect">
              <a:avLst/>
            </a:prstGeom>
          </p:spPr>
          <p:txBody>
            <a:bodyPr anchor="t" rtlCol="false" tIns="0" lIns="0" bIns="0" rIns="0">
              <a:spAutoFit/>
            </a:bodyPr>
            <a:lstStyle/>
            <a:p>
              <a:pPr algn="l">
                <a:lnSpc>
                  <a:spcPts val="2730"/>
                </a:lnSpc>
              </a:pPr>
            </a:p>
          </p:txBody>
        </p:sp>
      </p:grpSp>
      <p:grpSp>
        <p:nvGrpSpPr>
          <p:cNvPr name="Group 10" id="10"/>
          <p:cNvGrpSpPr/>
          <p:nvPr/>
        </p:nvGrpSpPr>
        <p:grpSpPr>
          <a:xfrm rot="0">
            <a:off x="6833532" y="3067726"/>
            <a:ext cx="4740070" cy="1579060"/>
            <a:chOff x="0" y="0"/>
            <a:chExt cx="6320093" cy="2105414"/>
          </a:xfrm>
        </p:grpSpPr>
        <p:sp>
          <p:nvSpPr>
            <p:cNvPr name="TextBox 11" id="11"/>
            <p:cNvSpPr txBox="true"/>
            <p:nvPr/>
          </p:nvSpPr>
          <p:spPr>
            <a:xfrm rot="0">
              <a:off x="0" y="810362"/>
              <a:ext cx="6320093" cy="517525"/>
            </a:xfrm>
            <a:prstGeom prst="rect">
              <a:avLst/>
            </a:prstGeom>
          </p:spPr>
          <p:txBody>
            <a:bodyPr anchor="t" rtlCol="false" tIns="0" lIns="0" bIns="0" rIns="0">
              <a:spAutoFit/>
            </a:bodyPr>
            <a:lstStyle/>
            <a:p>
              <a:pPr algn="l">
                <a:lnSpc>
                  <a:spcPts val="3000"/>
                </a:lnSpc>
              </a:pPr>
              <a:r>
                <a:rPr lang="en-US" sz="2500" u="sng">
                  <a:solidFill>
                    <a:srgbClr val="474242"/>
                  </a:solidFill>
                  <a:latin typeface="Nunito Sans Semi-Bold"/>
                  <a:hlinkClick r:id="rId3" tooltip="https://github.com/Siobhan-C"/>
                </a:rPr>
                <a:t>https://github.com/Siobhan-C</a:t>
              </a:r>
            </a:p>
          </p:txBody>
        </p:sp>
        <p:sp>
          <p:nvSpPr>
            <p:cNvPr name="TextBox 12" id="12"/>
            <p:cNvSpPr txBox="true"/>
            <p:nvPr/>
          </p:nvSpPr>
          <p:spPr>
            <a:xfrm rot="0">
              <a:off x="0" y="0"/>
              <a:ext cx="6320093" cy="647700"/>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GitHub - Siobhan Curran</a:t>
              </a:r>
            </a:p>
          </p:txBody>
        </p:sp>
        <p:sp>
          <p:nvSpPr>
            <p:cNvPr name="TextBox 13" id="13"/>
            <p:cNvSpPr txBox="true"/>
            <p:nvPr/>
          </p:nvSpPr>
          <p:spPr>
            <a:xfrm rot="0">
              <a:off x="0" y="1664724"/>
              <a:ext cx="6320093" cy="440690"/>
            </a:xfrm>
            <a:prstGeom prst="rect">
              <a:avLst/>
            </a:prstGeom>
          </p:spPr>
          <p:txBody>
            <a:bodyPr anchor="t" rtlCol="false" tIns="0" lIns="0" bIns="0" rIns="0">
              <a:spAutoFit/>
            </a:bodyPr>
            <a:lstStyle/>
            <a:p>
              <a:pPr algn="l">
                <a:lnSpc>
                  <a:spcPts val="2730"/>
                </a:lnSpc>
              </a:pPr>
            </a:p>
          </p:txBody>
        </p:sp>
      </p:grpSp>
      <p:grpSp>
        <p:nvGrpSpPr>
          <p:cNvPr name="Group 14" id="14"/>
          <p:cNvGrpSpPr/>
          <p:nvPr/>
        </p:nvGrpSpPr>
        <p:grpSpPr>
          <a:xfrm rot="0">
            <a:off x="6833532" y="6283275"/>
            <a:ext cx="4740070" cy="2309531"/>
            <a:chOff x="0" y="0"/>
            <a:chExt cx="6320093" cy="3079375"/>
          </a:xfrm>
        </p:grpSpPr>
        <p:sp>
          <p:nvSpPr>
            <p:cNvPr name="TextBox 15" id="15"/>
            <p:cNvSpPr txBox="true"/>
            <p:nvPr/>
          </p:nvSpPr>
          <p:spPr>
            <a:xfrm rot="0">
              <a:off x="0" y="819887"/>
              <a:ext cx="6320093" cy="1485900"/>
            </a:xfrm>
            <a:prstGeom prst="rect">
              <a:avLst/>
            </a:prstGeom>
          </p:spPr>
          <p:txBody>
            <a:bodyPr anchor="t" rtlCol="false" tIns="0" lIns="0" bIns="0" rIns="0">
              <a:spAutoFit/>
            </a:bodyPr>
            <a:lstStyle/>
            <a:p>
              <a:pPr algn="l">
                <a:lnSpc>
                  <a:spcPts val="2999"/>
                </a:lnSpc>
              </a:pPr>
              <a:r>
                <a:rPr lang="en-US" sz="2499">
                  <a:solidFill>
                    <a:srgbClr val="474242"/>
                  </a:solidFill>
                  <a:latin typeface="Nunito Sans Semi-Bold"/>
                </a:rPr>
                <a:t>https://www.kaggle.com/datasets/ahmedshahriarsakib/usa-real-estate-dataset/data</a:t>
              </a:r>
            </a:p>
          </p:txBody>
        </p:sp>
        <p:sp>
          <p:nvSpPr>
            <p:cNvPr name="TextBox 16" id="16"/>
            <p:cNvSpPr txBox="true"/>
            <p:nvPr/>
          </p:nvSpPr>
          <p:spPr>
            <a:xfrm rot="0">
              <a:off x="0" y="0"/>
              <a:ext cx="6320093" cy="647700"/>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Kaggle</a:t>
              </a:r>
            </a:p>
          </p:txBody>
        </p:sp>
        <p:sp>
          <p:nvSpPr>
            <p:cNvPr name="TextBox 17" id="17"/>
            <p:cNvSpPr txBox="true"/>
            <p:nvPr/>
          </p:nvSpPr>
          <p:spPr>
            <a:xfrm rot="0">
              <a:off x="0" y="2638685"/>
              <a:ext cx="6320093" cy="440690"/>
            </a:xfrm>
            <a:prstGeom prst="rect">
              <a:avLst/>
            </a:prstGeom>
          </p:spPr>
          <p:txBody>
            <a:bodyPr anchor="t" rtlCol="false" tIns="0" lIns="0" bIns="0" rIns="0">
              <a:spAutoFit/>
            </a:bodyPr>
            <a:lstStyle/>
            <a:p>
              <a:pPr algn="l">
                <a:lnSpc>
                  <a:spcPts val="2730"/>
                </a:lnSpc>
              </a:pPr>
            </a:p>
          </p:txBody>
        </p:sp>
      </p:grpSp>
      <p:grpSp>
        <p:nvGrpSpPr>
          <p:cNvPr name="Group 18" id="18"/>
          <p:cNvGrpSpPr/>
          <p:nvPr/>
        </p:nvGrpSpPr>
        <p:grpSpPr>
          <a:xfrm rot="0">
            <a:off x="12519230" y="3067726"/>
            <a:ext cx="4854039" cy="1579060"/>
            <a:chOff x="0" y="0"/>
            <a:chExt cx="6472052" cy="2105414"/>
          </a:xfrm>
        </p:grpSpPr>
        <p:sp>
          <p:nvSpPr>
            <p:cNvPr name="TextBox 19" id="19"/>
            <p:cNvSpPr txBox="true"/>
            <p:nvPr/>
          </p:nvSpPr>
          <p:spPr>
            <a:xfrm rot="0">
              <a:off x="0" y="810362"/>
              <a:ext cx="6320093" cy="517525"/>
            </a:xfrm>
            <a:prstGeom prst="rect">
              <a:avLst/>
            </a:prstGeom>
          </p:spPr>
          <p:txBody>
            <a:bodyPr anchor="t" rtlCol="false" tIns="0" lIns="0" bIns="0" rIns="0">
              <a:spAutoFit/>
            </a:bodyPr>
            <a:lstStyle/>
            <a:p>
              <a:pPr algn="l">
                <a:lnSpc>
                  <a:spcPts val="3000"/>
                </a:lnSpc>
              </a:pPr>
              <a:r>
                <a:rPr lang="en-US" sz="2500" u="sng">
                  <a:solidFill>
                    <a:srgbClr val="474242"/>
                  </a:solidFill>
                  <a:latin typeface="Nunito Sans Semi-Bold"/>
                  <a:hlinkClick r:id="rId4" tooltip="https://github.com/ipsitapurohit"/>
                </a:rPr>
                <a:t>https://github.com/ipsitapurohit</a:t>
              </a:r>
            </a:p>
          </p:txBody>
        </p:sp>
        <p:sp>
          <p:nvSpPr>
            <p:cNvPr name="TextBox 20" id="20"/>
            <p:cNvSpPr txBox="true"/>
            <p:nvPr/>
          </p:nvSpPr>
          <p:spPr>
            <a:xfrm rot="0">
              <a:off x="0" y="0"/>
              <a:ext cx="6472052" cy="647700"/>
            </a:xfrm>
            <a:prstGeom prst="rect">
              <a:avLst/>
            </a:prstGeom>
          </p:spPr>
          <p:txBody>
            <a:bodyPr anchor="t" rtlCol="false" tIns="0" lIns="0" bIns="0" rIns="0">
              <a:spAutoFit/>
            </a:bodyPr>
            <a:lstStyle/>
            <a:p>
              <a:pPr algn="l">
                <a:lnSpc>
                  <a:spcPts val="3840"/>
                </a:lnSpc>
              </a:pPr>
              <a:r>
                <a:rPr lang="en-US" sz="3200">
                  <a:solidFill>
                    <a:srgbClr val="CCBAB0"/>
                  </a:solidFill>
                  <a:latin typeface="Nunito Sans Semi-Bold"/>
                </a:rPr>
                <a:t>GitHub - Ipsita Purohit</a:t>
              </a:r>
            </a:p>
          </p:txBody>
        </p:sp>
        <p:sp>
          <p:nvSpPr>
            <p:cNvPr name="TextBox 21" id="21"/>
            <p:cNvSpPr txBox="true"/>
            <p:nvPr/>
          </p:nvSpPr>
          <p:spPr>
            <a:xfrm rot="0">
              <a:off x="0" y="1664724"/>
              <a:ext cx="6320093" cy="440690"/>
            </a:xfrm>
            <a:prstGeom prst="rect">
              <a:avLst/>
            </a:prstGeom>
          </p:spPr>
          <p:txBody>
            <a:bodyPr anchor="t" rtlCol="false" tIns="0" lIns="0" bIns="0" rIns="0">
              <a:spAutoFit/>
            </a:bodyPr>
            <a:lstStyle/>
            <a:p>
              <a:pPr algn="l">
                <a:lnSpc>
                  <a:spcPts val="2730"/>
                </a:lnSpc>
              </a:pPr>
            </a:p>
          </p:txBody>
        </p:sp>
      </p:grpSp>
      <p:sp>
        <p:nvSpPr>
          <p:cNvPr name="Freeform 22" id="22"/>
          <p:cNvSpPr/>
          <p:nvPr/>
        </p:nvSpPr>
        <p:spPr>
          <a:xfrm flipH="true" flipV="false" rot="0">
            <a:off x="13642849" y="5664150"/>
            <a:ext cx="5893426" cy="6766981"/>
          </a:xfrm>
          <a:custGeom>
            <a:avLst/>
            <a:gdLst/>
            <a:ahLst/>
            <a:cxnLst/>
            <a:rect r="r" b="b" t="t" l="l"/>
            <a:pathLst>
              <a:path h="6766981" w="5893426">
                <a:moveTo>
                  <a:pt x="5893426" y="0"/>
                </a:moveTo>
                <a:lnTo>
                  <a:pt x="0" y="0"/>
                </a:lnTo>
                <a:lnTo>
                  <a:pt x="0" y="6766981"/>
                </a:lnTo>
                <a:lnTo>
                  <a:pt x="5893426" y="6766981"/>
                </a:lnTo>
                <a:lnTo>
                  <a:pt x="589342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01151" y="1028700"/>
            <a:ext cx="7135163" cy="8229600"/>
          </a:xfrm>
          <a:custGeom>
            <a:avLst/>
            <a:gdLst/>
            <a:ahLst/>
            <a:cxnLst/>
            <a:rect r="r" b="b" t="t" l="l"/>
            <a:pathLst>
              <a:path h="8229600" w="7135163">
                <a:moveTo>
                  <a:pt x="0" y="0"/>
                </a:moveTo>
                <a:lnTo>
                  <a:pt x="7135163" y="0"/>
                </a:lnTo>
                <a:lnTo>
                  <a:pt x="713516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726828" y="7306782"/>
            <a:ext cx="3561172" cy="4114800"/>
          </a:xfrm>
          <a:custGeom>
            <a:avLst/>
            <a:gdLst/>
            <a:ahLst/>
            <a:cxnLst/>
            <a:rect r="r" b="b" t="t" l="l"/>
            <a:pathLst>
              <a:path h="4114800" w="3561172">
                <a:moveTo>
                  <a:pt x="0" y="0"/>
                </a:moveTo>
                <a:lnTo>
                  <a:pt x="3561172" y="0"/>
                </a:lnTo>
                <a:lnTo>
                  <a:pt x="356117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19175"/>
            <a:ext cx="10544902"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Bold"/>
              </a:rPr>
              <a:t>Click-up</a:t>
            </a:r>
          </a:p>
        </p:txBody>
      </p:sp>
      <p:sp>
        <p:nvSpPr>
          <p:cNvPr name="TextBox 5" id="5"/>
          <p:cNvSpPr txBox="true"/>
          <p:nvPr/>
        </p:nvSpPr>
        <p:spPr>
          <a:xfrm rot="0">
            <a:off x="0" y="2447906"/>
            <a:ext cx="5766128" cy="1354035"/>
          </a:xfrm>
          <a:prstGeom prst="rect">
            <a:avLst/>
          </a:prstGeom>
        </p:spPr>
        <p:txBody>
          <a:bodyPr anchor="t" rtlCol="false" tIns="0" lIns="0" bIns="0" rIns="0">
            <a:spAutoFit/>
          </a:bodyPr>
          <a:lstStyle/>
          <a:p>
            <a:pPr algn="ctr">
              <a:lnSpc>
                <a:spcPts val="3669"/>
              </a:lnSpc>
            </a:pPr>
            <a:r>
              <a:rPr lang="en-US" sz="2620">
                <a:solidFill>
                  <a:srgbClr val="937F74"/>
                </a:solidFill>
                <a:latin typeface="Open Sans"/>
              </a:rPr>
              <a:t>Our team used Click-upfor as a project management tool </a:t>
            </a:r>
          </a:p>
          <a:p>
            <a:pPr algn="ctr">
              <a:lnSpc>
                <a:spcPts val="3669"/>
              </a:lnSpc>
            </a:pPr>
            <a:r>
              <a:rPr lang="en-US" sz="2620">
                <a:solidFill>
                  <a:srgbClr val="937F74"/>
                </a:solidFill>
                <a:latin typeface="Open Sans"/>
              </a:rPr>
              <a:t>(https://app.clickup.com)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52480" y="1028700"/>
            <a:ext cx="7209509" cy="4430571"/>
          </a:xfrm>
          <a:custGeom>
            <a:avLst/>
            <a:gdLst/>
            <a:ahLst/>
            <a:cxnLst/>
            <a:rect r="r" b="b" t="t" l="l"/>
            <a:pathLst>
              <a:path h="4430571" w="7209509">
                <a:moveTo>
                  <a:pt x="0" y="0"/>
                </a:moveTo>
                <a:lnTo>
                  <a:pt x="7209509" y="0"/>
                </a:lnTo>
                <a:lnTo>
                  <a:pt x="7209509" y="4430571"/>
                </a:lnTo>
                <a:lnTo>
                  <a:pt x="0" y="4430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69247" y="5820468"/>
            <a:ext cx="10183384" cy="3569948"/>
          </a:xfrm>
          <a:prstGeom prst="rect">
            <a:avLst/>
          </a:prstGeom>
        </p:spPr>
        <p:txBody>
          <a:bodyPr anchor="t" rtlCol="false" tIns="0" lIns="0" bIns="0" rIns="0">
            <a:spAutoFit/>
          </a:bodyPr>
          <a:lstStyle/>
          <a:p>
            <a:pPr algn="l">
              <a:lnSpc>
                <a:spcPts val="4735"/>
              </a:lnSpc>
            </a:pPr>
            <a:r>
              <a:rPr lang="en-US" sz="3642">
                <a:solidFill>
                  <a:srgbClr val="474242"/>
                </a:solidFill>
                <a:latin typeface="Nunito Sans"/>
              </a:rPr>
              <a:t>Thank you for attending our presentation.</a:t>
            </a:r>
          </a:p>
          <a:p>
            <a:pPr algn="l">
              <a:lnSpc>
                <a:spcPts val="4735"/>
              </a:lnSpc>
            </a:pPr>
          </a:p>
          <a:p>
            <a:pPr algn="l">
              <a:lnSpc>
                <a:spcPts val="4735"/>
              </a:lnSpc>
            </a:pPr>
            <a:r>
              <a:rPr lang="en-US" sz="3642">
                <a:solidFill>
                  <a:srgbClr val="474242"/>
                </a:solidFill>
                <a:latin typeface="Nunito Sans"/>
              </a:rPr>
              <a:t>    BCP, LLC: </a:t>
            </a:r>
          </a:p>
          <a:p>
            <a:pPr algn="l" marL="786462" indent="-393231" lvl="1">
              <a:lnSpc>
                <a:spcPts val="4735"/>
              </a:lnSpc>
              <a:buFont typeface="Arial"/>
              <a:buChar char="•"/>
            </a:pPr>
            <a:r>
              <a:rPr lang="en-US" sz="3642">
                <a:solidFill>
                  <a:srgbClr val="474242"/>
                </a:solidFill>
                <a:latin typeface="Nunito Sans"/>
              </a:rPr>
              <a:t>Bradley, Brennan </a:t>
            </a:r>
          </a:p>
          <a:p>
            <a:pPr algn="l" marL="786462" indent="-393231" lvl="1">
              <a:lnSpc>
                <a:spcPts val="4735"/>
              </a:lnSpc>
              <a:buFont typeface="Arial"/>
              <a:buChar char="•"/>
            </a:pPr>
            <a:r>
              <a:rPr lang="en-US" sz="3642">
                <a:solidFill>
                  <a:srgbClr val="474242"/>
                </a:solidFill>
                <a:latin typeface="Nunito Sans"/>
              </a:rPr>
              <a:t>Curran, Siobhan </a:t>
            </a:r>
          </a:p>
          <a:p>
            <a:pPr algn="l" marL="786462" indent="-393231" lvl="1">
              <a:lnSpc>
                <a:spcPts val="4735"/>
              </a:lnSpc>
              <a:buFont typeface="Arial"/>
              <a:buChar char="•"/>
            </a:pPr>
            <a:r>
              <a:rPr lang="en-US" sz="3642">
                <a:solidFill>
                  <a:srgbClr val="474242"/>
                </a:solidFill>
                <a:latin typeface="Nunito Sans"/>
              </a:rPr>
              <a:t>Purohit, Ipsita </a:t>
            </a:r>
          </a:p>
        </p:txBody>
      </p:sp>
      <p:sp>
        <p:nvSpPr>
          <p:cNvPr name="TextBox 4" id="4"/>
          <p:cNvSpPr txBox="true"/>
          <p:nvPr/>
        </p:nvSpPr>
        <p:spPr>
          <a:xfrm rot="0">
            <a:off x="1028700" y="1044257"/>
            <a:ext cx="8559430" cy="3061659"/>
          </a:xfrm>
          <a:prstGeom prst="rect">
            <a:avLst/>
          </a:prstGeom>
        </p:spPr>
        <p:txBody>
          <a:bodyPr anchor="t" rtlCol="false" tIns="0" lIns="0" bIns="0" rIns="0">
            <a:spAutoFit/>
          </a:bodyPr>
          <a:lstStyle/>
          <a:p>
            <a:pPr algn="l">
              <a:lnSpc>
                <a:spcPts val="8090"/>
              </a:lnSpc>
            </a:pPr>
            <a:r>
              <a:rPr lang="en-US" sz="6741">
                <a:solidFill>
                  <a:srgbClr val="937F74"/>
                </a:solidFill>
                <a:latin typeface="Nunito Sans Heavy"/>
              </a:rPr>
              <a:t>Questions?</a:t>
            </a:r>
          </a:p>
          <a:p>
            <a:pPr algn="l">
              <a:lnSpc>
                <a:spcPts val="8090"/>
              </a:lnSpc>
            </a:pPr>
          </a:p>
          <a:p>
            <a:pPr algn="l">
              <a:lnSpc>
                <a:spcPts val="8090"/>
              </a:lnSpc>
            </a:pPr>
            <a:r>
              <a:rPr lang="en-US" sz="6741">
                <a:solidFill>
                  <a:srgbClr val="937F74"/>
                </a:solidFill>
                <a:latin typeface="Nunito Sans Heavy"/>
              </a:rPr>
              <a:t>Comments?</a:t>
            </a:r>
          </a:p>
        </p:txBody>
      </p:sp>
      <p:sp>
        <p:nvSpPr>
          <p:cNvPr name="TextBox 5" id="5"/>
          <p:cNvSpPr txBox="true"/>
          <p:nvPr/>
        </p:nvSpPr>
        <p:spPr>
          <a:xfrm rot="0">
            <a:off x="13973202" y="8061555"/>
            <a:ext cx="3617260" cy="1676400"/>
          </a:xfrm>
          <a:prstGeom prst="rect">
            <a:avLst/>
          </a:prstGeom>
        </p:spPr>
        <p:txBody>
          <a:bodyPr anchor="t" rtlCol="false" tIns="0" lIns="0" bIns="0" rIns="0">
            <a:spAutoFit/>
          </a:bodyPr>
          <a:lstStyle/>
          <a:p>
            <a:pPr algn="l">
              <a:lnSpc>
                <a:spcPts val="3359"/>
              </a:lnSpc>
            </a:pPr>
            <a:r>
              <a:rPr lang="en-US" sz="2799">
                <a:solidFill>
                  <a:srgbClr val="937F74"/>
                </a:solidFill>
                <a:latin typeface="Nunito Sans Semi-Bold"/>
              </a:rPr>
              <a:t>ASU Data Analytics Bootcamp - </a:t>
            </a:r>
          </a:p>
          <a:p>
            <a:pPr algn="l">
              <a:lnSpc>
                <a:spcPts val="3359"/>
              </a:lnSpc>
            </a:pPr>
            <a:r>
              <a:rPr lang="en-US" sz="2799">
                <a:solidFill>
                  <a:srgbClr val="937F74"/>
                </a:solidFill>
                <a:latin typeface="Nunito Sans Semi-Bold"/>
              </a:rPr>
              <a:t>Project 4 </a:t>
            </a:r>
          </a:p>
          <a:p>
            <a:pPr algn="l" marL="0" indent="0" lvl="0">
              <a:lnSpc>
                <a:spcPts val="3360"/>
              </a:lnSpc>
              <a:spcBef>
                <a:spcPct val="0"/>
              </a:spcBef>
            </a:pPr>
            <a:r>
              <a:rPr lang="en-US" sz="2800">
                <a:solidFill>
                  <a:srgbClr val="937F74"/>
                </a:solidFill>
                <a:latin typeface="Nunito Sans Semi-Bold"/>
              </a:rPr>
              <a:t>06/10/2024</a:t>
            </a:r>
          </a:p>
        </p:txBody>
      </p:sp>
      <p:sp>
        <p:nvSpPr>
          <p:cNvPr name="Freeform 6" id="6"/>
          <p:cNvSpPr/>
          <p:nvPr/>
        </p:nvSpPr>
        <p:spPr>
          <a:xfrm flipH="false" flipV="false" rot="0">
            <a:off x="630619" y="7070983"/>
            <a:ext cx="541169" cy="524934"/>
          </a:xfrm>
          <a:custGeom>
            <a:avLst/>
            <a:gdLst/>
            <a:ahLst/>
            <a:cxnLst/>
            <a:rect r="r" b="b" t="t" l="l"/>
            <a:pathLst>
              <a:path h="524934" w="541169">
                <a:moveTo>
                  <a:pt x="0" y="0"/>
                </a:moveTo>
                <a:lnTo>
                  <a:pt x="541169" y="0"/>
                </a:lnTo>
                <a:lnTo>
                  <a:pt x="541169" y="524934"/>
                </a:lnTo>
                <a:lnTo>
                  <a:pt x="0" y="524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78811" y="1408798"/>
            <a:ext cx="8653820" cy="8665951"/>
            <a:chOff x="0" y="0"/>
            <a:chExt cx="6341111" cy="6350000"/>
          </a:xfrm>
        </p:grpSpPr>
        <p:sp>
          <p:nvSpPr>
            <p:cNvPr name="Freeform 3" id="3"/>
            <p:cNvSpPr/>
            <p:nvPr/>
          </p:nvSpPr>
          <p:spPr>
            <a:xfrm flipH="false" flipV="false" rot="0">
              <a:off x="0" y="0"/>
              <a:ext cx="6341111" cy="6350000"/>
            </a:xfrm>
            <a:custGeom>
              <a:avLst/>
              <a:gdLst/>
              <a:ahLst/>
              <a:cxnLst/>
              <a:rect r="r" b="b" t="t" l="l"/>
              <a:pathLst>
                <a:path h="6350000" w="6341111">
                  <a:moveTo>
                    <a:pt x="6341111" y="2637765"/>
                  </a:moveTo>
                  <a:lnTo>
                    <a:pt x="3170548" y="0"/>
                  </a:lnTo>
                  <a:lnTo>
                    <a:pt x="0" y="2637765"/>
                  </a:lnTo>
                  <a:lnTo>
                    <a:pt x="536784" y="2637765"/>
                  </a:lnTo>
                  <a:lnTo>
                    <a:pt x="536784" y="6350000"/>
                  </a:lnTo>
                  <a:lnTo>
                    <a:pt x="5804326" y="6350000"/>
                  </a:lnTo>
                  <a:lnTo>
                    <a:pt x="5804326" y="2637765"/>
                  </a:lnTo>
                  <a:close/>
                </a:path>
              </a:pathLst>
            </a:custGeom>
            <a:blipFill>
              <a:blip r:embed="rId3"/>
              <a:stretch>
                <a:fillRect l="-38720" t="0" r="-38720" b="0"/>
              </a:stretch>
            </a:blipFill>
          </p:spPr>
        </p:sp>
      </p:grpSp>
      <p:sp>
        <p:nvSpPr>
          <p:cNvPr name="AutoShape 4" id="4"/>
          <p:cNvSpPr/>
          <p:nvPr/>
        </p:nvSpPr>
        <p:spPr>
          <a:xfrm rot="0">
            <a:off x="0" y="10096500"/>
            <a:ext cx="18288000" cy="0"/>
          </a:xfrm>
          <a:prstGeom prst="line">
            <a:avLst/>
          </a:prstGeom>
          <a:ln cap="flat" w="190500">
            <a:solidFill>
              <a:srgbClr val="CCBAB0"/>
            </a:solidFill>
            <a:prstDash val="solid"/>
            <a:headEnd type="none" len="sm" w="sm"/>
            <a:tailEnd type="none" len="sm" w="sm"/>
          </a:ln>
        </p:spPr>
      </p:sp>
      <p:sp>
        <p:nvSpPr>
          <p:cNvPr name="TextBox 5" id="5"/>
          <p:cNvSpPr txBox="true"/>
          <p:nvPr/>
        </p:nvSpPr>
        <p:spPr>
          <a:xfrm rot="0">
            <a:off x="333375" y="304800"/>
            <a:ext cx="8143875" cy="1531485"/>
          </a:xfrm>
          <a:prstGeom prst="rect">
            <a:avLst/>
          </a:prstGeom>
        </p:spPr>
        <p:txBody>
          <a:bodyPr anchor="t" rtlCol="false" tIns="0" lIns="0" bIns="0" rIns="0">
            <a:spAutoFit/>
          </a:bodyPr>
          <a:lstStyle/>
          <a:p>
            <a:pPr algn="l">
              <a:lnSpc>
                <a:spcPts val="6393"/>
              </a:lnSpc>
            </a:pPr>
            <a:r>
              <a:rPr lang="en-US" sz="5327">
                <a:solidFill>
                  <a:srgbClr val="937F74"/>
                </a:solidFill>
                <a:latin typeface="Nunito Sans Heavy"/>
              </a:rPr>
              <a:t>Agenda: </a:t>
            </a:r>
          </a:p>
          <a:p>
            <a:pPr algn="l">
              <a:lnSpc>
                <a:spcPts val="5708"/>
              </a:lnSpc>
            </a:pPr>
            <a:r>
              <a:rPr lang="en-US" sz="4756">
                <a:solidFill>
                  <a:srgbClr val="937F74"/>
                </a:solidFill>
                <a:latin typeface="Nunito Sans Heavy"/>
              </a:rPr>
              <a:t>Real Estate Price Prediction</a:t>
            </a:r>
          </a:p>
        </p:txBody>
      </p:sp>
      <p:sp>
        <p:nvSpPr>
          <p:cNvPr name="TextBox 6" id="6"/>
          <p:cNvSpPr txBox="true"/>
          <p:nvPr/>
        </p:nvSpPr>
        <p:spPr>
          <a:xfrm rot="0">
            <a:off x="333375" y="1956655"/>
            <a:ext cx="8143875" cy="488323"/>
          </a:xfrm>
          <a:prstGeom prst="rect">
            <a:avLst/>
          </a:prstGeom>
        </p:spPr>
        <p:txBody>
          <a:bodyPr anchor="t" rtlCol="false" tIns="0" lIns="0" bIns="0" rIns="0">
            <a:spAutoFit/>
          </a:bodyPr>
          <a:lstStyle/>
          <a:p>
            <a:pPr algn="l">
              <a:lnSpc>
                <a:spcPts val="3957"/>
              </a:lnSpc>
            </a:pPr>
            <a:r>
              <a:rPr lang="en-US" sz="3044">
                <a:solidFill>
                  <a:srgbClr val="474242"/>
                </a:solidFill>
                <a:latin typeface="Nunito Sans Semi-Bold"/>
              </a:rPr>
              <a:t>What you can expect in today's presentation</a:t>
            </a:r>
          </a:p>
        </p:txBody>
      </p:sp>
      <p:sp>
        <p:nvSpPr>
          <p:cNvPr name="TextBox 7" id="7"/>
          <p:cNvSpPr txBox="true"/>
          <p:nvPr/>
        </p:nvSpPr>
        <p:spPr>
          <a:xfrm rot="0">
            <a:off x="333375" y="2915809"/>
            <a:ext cx="7826152" cy="5382261"/>
          </a:xfrm>
          <a:prstGeom prst="rect">
            <a:avLst/>
          </a:prstGeom>
        </p:spPr>
        <p:txBody>
          <a:bodyPr anchor="t" rtlCol="false" tIns="0" lIns="0" bIns="0" rIns="0">
            <a:spAutoFit/>
          </a:bodyPr>
          <a:lstStyle/>
          <a:p>
            <a:pPr algn="just" marL="666589" indent="-333294" lvl="1">
              <a:lnSpc>
                <a:spcPts val="6174"/>
              </a:lnSpc>
              <a:buAutoNum type="arabicPeriod" startAt="1"/>
            </a:pPr>
            <a:r>
              <a:rPr lang="en-US" sz="3087">
                <a:solidFill>
                  <a:srgbClr val="000000"/>
                </a:solidFill>
                <a:latin typeface="Open Sans"/>
              </a:rPr>
              <a:t>Project Overview </a:t>
            </a:r>
          </a:p>
          <a:p>
            <a:pPr algn="just" marL="666589" indent="-333294" lvl="1">
              <a:lnSpc>
                <a:spcPts val="6174"/>
              </a:lnSpc>
              <a:buAutoNum type="arabicPeriod" startAt="1"/>
            </a:pPr>
            <a:r>
              <a:rPr lang="en-US" sz="3087">
                <a:solidFill>
                  <a:srgbClr val="000000"/>
                </a:solidFill>
                <a:latin typeface="Open Sans"/>
              </a:rPr>
              <a:t>Technical Aspects</a:t>
            </a:r>
          </a:p>
          <a:p>
            <a:pPr algn="just" marL="666589" indent="-333294" lvl="1">
              <a:lnSpc>
                <a:spcPts val="6174"/>
              </a:lnSpc>
              <a:buAutoNum type="arabicPeriod" startAt="1"/>
            </a:pPr>
            <a:r>
              <a:rPr lang="en-US" sz="3087">
                <a:solidFill>
                  <a:srgbClr val="000000"/>
                </a:solidFill>
                <a:latin typeface="Open Sans"/>
              </a:rPr>
              <a:t>User Interface </a:t>
            </a:r>
          </a:p>
          <a:p>
            <a:pPr algn="just" marL="666589" indent="-333294" lvl="1">
              <a:lnSpc>
                <a:spcPts val="6174"/>
              </a:lnSpc>
              <a:buAutoNum type="arabicPeriod" startAt="1"/>
            </a:pPr>
            <a:r>
              <a:rPr lang="en-US" sz="3087">
                <a:solidFill>
                  <a:srgbClr val="000000"/>
                </a:solidFill>
                <a:latin typeface="Open Sans"/>
              </a:rPr>
              <a:t>Tableau Dashboard</a:t>
            </a:r>
          </a:p>
          <a:p>
            <a:pPr algn="just" marL="666589" indent="-333294" lvl="1">
              <a:lnSpc>
                <a:spcPts val="6174"/>
              </a:lnSpc>
              <a:buAutoNum type="arabicPeriod" startAt="1"/>
            </a:pPr>
            <a:r>
              <a:rPr lang="en-US" sz="3087">
                <a:solidFill>
                  <a:srgbClr val="000000"/>
                </a:solidFill>
                <a:latin typeface="Open Sans"/>
              </a:rPr>
              <a:t>Ethical Considerations</a:t>
            </a:r>
          </a:p>
          <a:p>
            <a:pPr algn="just" marL="666589" indent="-333294" lvl="1">
              <a:lnSpc>
                <a:spcPts val="6174"/>
              </a:lnSpc>
              <a:buAutoNum type="arabicPeriod" startAt="1"/>
            </a:pPr>
            <a:r>
              <a:rPr lang="en-US" sz="3087">
                <a:solidFill>
                  <a:srgbClr val="000000"/>
                </a:solidFill>
                <a:latin typeface="Open Sans"/>
              </a:rPr>
              <a:t>Disclosures, References, and More</a:t>
            </a:r>
          </a:p>
          <a:p>
            <a:pPr algn="just">
              <a:lnSpc>
                <a:spcPts val="617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29071" y="0"/>
            <a:ext cx="10158929" cy="10287000"/>
            <a:chOff x="0" y="0"/>
            <a:chExt cx="13545238" cy="13716000"/>
          </a:xfrm>
        </p:grpSpPr>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alphaModFix amt="78000"/>
            </a:blip>
            <a:srcRect l="22133" t="0" r="22133" b="0"/>
            <a:stretch>
              <a:fillRect/>
            </a:stretch>
          </p:blipFill>
          <p:spPr>
            <a:xfrm flipH="false" flipV="false">
              <a:off x="0" y="0"/>
              <a:ext cx="13545238" cy="13716000"/>
            </a:xfrm>
            <a:prstGeom prst="rect">
              <a:avLst/>
            </a:prstGeom>
          </p:spPr>
        </p:pic>
      </p:grpSp>
      <p:sp>
        <p:nvSpPr>
          <p:cNvPr name="AutoShape 4" id="4"/>
          <p:cNvSpPr/>
          <p:nvPr/>
        </p:nvSpPr>
        <p:spPr>
          <a:xfrm rot="0">
            <a:off x="0" y="10096500"/>
            <a:ext cx="18288000" cy="0"/>
          </a:xfrm>
          <a:prstGeom prst="line">
            <a:avLst/>
          </a:prstGeom>
          <a:ln cap="flat" w="190500">
            <a:solidFill>
              <a:srgbClr val="CCBAB0"/>
            </a:solidFill>
            <a:prstDash val="solid"/>
            <a:headEnd type="none" len="sm" w="sm"/>
            <a:tailEnd type="none" len="sm" w="sm"/>
          </a:ln>
        </p:spPr>
      </p:sp>
      <p:sp>
        <p:nvSpPr>
          <p:cNvPr name="TextBox 5" id="5"/>
          <p:cNvSpPr txBox="true"/>
          <p:nvPr/>
        </p:nvSpPr>
        <p:spPr>
          <a:xfrm rot="0">
            <a:off x="333375" y="295275"/>
            <a:ext cx="6267183"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Project Overview</a:t>
            </a:r>
          </a:p>
        </p:txBody>
      </p:sp>
      <p:sp>
        <p:nvSpPr>
          <p:cNvPr name="TextBox 6" id="6"/>
          <p:cNvSpPr txBox="true"/>
          <p:nvPr/>
        </p:nvSpPr>
        <p:spPr>
          <a:xfrm rot="0">
            <a:off x="333375" y="1428750"/>
            <a:ext cx="7530283" cy="2914650"/>
          </a:xfrm>
          <a:prstGeom prst="rect">
            <a:avLst/>
          </a:prstGeom>
        </p:spPr>
        <p:txBody>
          <a:bodyPr anchor="t" rtlCol="false" tIns="0" lIns="0" bIns="0" rIns="0">
            <a:spAutoFit/>
          </a:bodyPr>
          <a:lstStyle/>
          <a:p>
            <a:pPr algn="l">
              <a:lnSpc>
                <a:spcPts val="3840"/>
              </a:lnSpc>
              <a:spcBef>
                <a:spcPct val="0"/>
              </a:spcBef>
            </a:pPr>
            <a:r>
              <a:rPr lang="en-US" sz="3200">
                <a:solidFill>
                  <a:srgbClr val="937F74"/>
                </a:solidFill>
                <a:latin typeface="Nunito Sans Semi-Bold"/>
              </a:rPr>
              <a:t>This project, developed by BCP, LLC, aims to predict real estate prices in Florida using machine learning and a user-friendly web interface. It empowers users to make informed decisions through data-driven insights.</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29071" y="0"/>
            <a:ext cx="10158929" cy="10287000"/>
            <a:chOff x="0" y="0"/>
            <a:chExt cx="13545238" cy="13716000"/>
          </a:xfrm>
        </p:grpSpPr>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21854" t="0" r="21854" b="0"/>
            <a:stretch>
              <a:fillRect/>
            </a:stretch>
          </p:blipFill>
          <p:spPr>
            <a:xfrm flipH="false" flipV="false">
              <a:off x="0" y="0"/>
              <a:ext cx="13545238" cy="13716000"/>
            </a:xfrm>
            <a:prstGeom prst="rect">
              <a:avLst/>
            </a:prstGeom>
          </p:spPr>
        </p:pic>
      </p:grpSp>
      <p:sp>
        <p:nvSpPr>
          <p:cNvPr name="AutoShape 4" id="4"/>
          <p:cNvSpPr/>
          <p:nvPr/>
        </p:nvSpPr>
        <p:spPr>
          <a:xfrm rot="0">
            <a:off x="0" y="10096500"/>
            <a:ext cx="18288000" cy="0"/>
          </a:xfrm>
          <a:prstGeom prst="line">
            <a:avLst/>
          </a:prstGeom>
          <a:ln cap="flat" w="190500">
            <a:solidFill>
              <a:srgbClr val="CCBAB0"/>
            </a:solidFill>
            <a:prstDash val="solid"/>
            <a:headEnd type="none" len="sm" w="sm"/>
            <a:tailEnd type="none" len="sm" w="sm"/>
          </a:ln>
        </p:spPr>
      </p:sp>
      <p:sp>
        <p:nvSpPr>
          <p:cNvPr name="TextBox 5" id="5"/>
          <p:cNvSpPr txBox="true"/>
          <p:nvPr/>
        </p:nvSpPr>
        <p:spPr>
          <a:xfrm rot="0">
            <a:off x="333375" y="295275"/>
            <a:ext cx="6267183" cy="1704975"/>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Purpose &amp; Functionality</a:t>
            </a:r>
          </a:p>
        </p:txBody>
      </p:sp>
      <p:sp>
        <p:nvSpPr>
          <p:cNvPr name="TextBox 6" id="6"/>
          <p:cNvSpPr txBox="true"/>
          <p:nvPr/>
        </p:nvSpPr>
        <p:spPr>
          <a:xfrm rot="0">
            <a:off x="333375" y="2172154"/>
            <a:ext cx="7509581" cy="7018020"/>
          </a:xfrm>
          <a:prstGeom prst="rect">
            <a:avLst/>
          </a:prstGeom>
        </p:spPr>
        <p:txBody>
          <a:bodyPr anchor="t" rtlCol="false" tIns="0" lIns="0" bIns="0" rIns="0">
            <a:spAutoFit/>
          </a:bodyPr>
          <a:lstStyle/>
          <a:p>
            <a:pPr algn="l" marL="518160" indent="-259080" lvl="1">
              <a:lnSpc>
                <a:spcPts val="3120"/>
              </a:lnSpc>
              <a:buFont typeface="Arial"/>
              <a:buChar char="•"/>
            </a:pPr>
            <a:r>
              <a:rPr lang="en-US" sz="2400">
                <a:solidFill>
                  <a:srgbClr val="937F74"/>
                </a:solidFill>
                <a:latin typeface="Nunito Sans Bold"/>
              </a:rPr>
              <a:t>Purpose:</a:t>
            </a:r>
            <a:r>
              <a:rPr lang="en-US" sz="2400">
                <a:solidFill>
                  <a:srgbClr val="937F74"/>
                </a:solidFill>
                <a:latin typeface="Nunito Sans Semi-Bold"/>
              </a:rPr>
              <a:t> Analyze sold housing market data to predict the cost of a home based on the user’s input of square footage, bedroom count, bathroom count, and city. </a:t>
            </a:r>
          </a:p>
          <a:p>
            <a:pPr algn="l" marL="518160" indent="-259080" lvl="1">
              <a:lnSpc>
                <a:spcPts val="3120"/>
              </a:lnSpc>
              <a:buFont typeface="Arial"/>
              <a:buChar char="•"/>
            </a:pPr>
            <a:r>
              <a:rPr lang="en-US" sz="2400">
                <a:solidFill>
                  <a:srgbClr val="937F74"/>
                </a:solidFill>
                <a:latin typeface="Nunito Sans Bold"/>
              </a:rPr>
              <a:t>Data:</a:t>
            </a:r>
            <a:r>
              <a:rPr lang="en-US" sz="2400">
                <a:solidFill>
                  <a:srgbClr val="937F74"/>
                </a:solidFill>
                <a:latin typeface="Nunito Sans Semi-Bold"/>
              </a:rPr>
              <a:t> Utilize Kaggle to obtain external data about the housing market in different locations (city, zip, etc) located within Florida. Data set includes bedroom count, bathroom count, square footage, and other details (data from 2022). </a:t>
            </a:r>
          </a:p>
          <a:p>
            <a:pPr algn="l" marL="518160" indent="-259080" lvl="1">
              <a:lnSpc>
                <a:spcPts val="3120"/>
              </a:lnSpc>
              <a:buFont typeface="Arial"/>
              <a:buChar char="•"/>
            </a:pPr>
            <a:r>
              <a:rPr lang="en-US" sz="2400">
                <a:solidFill>
                  <a:srgbClr val="937F74"/>
                </a:solidFill>
                <a:latin typeface="Nunito Sans Bold"/>
              </a:rPr>
              <a:t>Visualization:</a:t>
            </a:r>
            <a:r>
              <a:rPr lang="en-US" sz="2400">
                <a:solidFill>
                  <a:srgbClr val="937F74"/>
                </a:solidFill>
                <a:latin typeface="Nunito Sans Semi-Bold"/>
              </a:rPr>
              <a:t> Present the data in a user-friendly dashboard using HTML, CSS, and JavaScript.</a:t>
            </a:r>
          </a:p>
          <a:p>
            <a:pPr algn="l" marL="518160" indent="-259080" lvl="1">
              <a:lnSpc>
                <a:spcPts val="3120"/>
              </a:lnSpc>
              <a:buFont typeface="Arial"/>
              <a:buChar char="•"/>
            </a:pPr>
            <a:r>
              <a:rPr lang="en-US" sz="2400">
                <a:solidFill>
                  <a:srgbClr val="937F74"/>
                </a:solidFill>
                <a:latin typeface="Nunito Sans Bold"/>
              </a:rPr>
              <a:t>Key Feature:</a:t>
            </a:r>
            <a:r>
              <a:rPr lang="en-US" sz="2400">
                <a:solidFill>
                  <a:srgbClr val="937F74"/>
                </a:solidFill>
                <a:latin typeface="Nunito Sans Semi-Bold"/>
              </a:rPr>
              <a:t> Evaluate how previous data, combined with user selection, will translate into a property cost. </a:t>
            </a:r>
          </a:p>
          <a:p>
            <a:pPr algn="l" marL="518160" indent="-259080" lvl="1">
              <a:lnSpc>
                <a:spcPts val="3120"/>
              </a:lnSpc>
              <a:buFont typeface="Arial"/>
              <a:buChar char="•"/>
            </a:pPr>
            <a:r>
              <a:rPr lang="en-US" sz="2400">
                <a:solidFill>
                  <a:srgbClr val="937F74"/>
                </a:solidFill>
                <a:latin typeface="Nunito Sans Bold"/>
              </a:rPr>
              <a:t>Charting: </a:t>
            </a:r>
            <a:r>
              <a:rPr lang="en-US" sz="2400">
                <a:solidFill>
                  <a:srgbClr val="937F74"/>
                </a:solidFill>
                <a:latin typeface="Nunito Sans Semi-Bold"/>
              </a:rPr>
              <a:t>Employ the charting library Tableau to create a visual representation of trends within the housing industry. </a:t>
            </a:r>
          </a:p>
          <a:p>
            <a:pPr algn="l">
              <a:lnSpc>
                <a:spcPts val="3120"/>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21" t="0" r="-12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96500"/>
            <a:ext cx="18288000" cy="0"/>
          </a:xfrm>
          <a:prstGeom prst="line">
            <a:avLst/>
          </a:prstGeom>
          <a:ln cap="flat" w="190500">
            <a:solidFill>
              <a:srgbClr val="CCBAB0"/>
            </a:solidFill>
            <a:prstDash val="solid"/>
            <a:headEnd type="none" len="sm" w="sm"/>
            <a:tailEnd type="none" len="sm" w="sm"/>
          </a:ln>
        </p:spPr>
      </p:sp>
      <p:sp>
        <p:nvSpPr>
          <p:cNvPr name="TextBox 3" id="3"/>
          <p:cNvSpPr txBox="true"/>
          <p:nvPr/>
        </p:nvSpPr>
        <p:spPr>
          <a:xfrm rot="0">
            <a:off x="174089" y="2400609"/>
            <a:ext cx="14822406" cy="7781925"/>
          </a:xfrm>
          <a:prstGeom prst="rect">
            <a:avLst/>
          </a:prstGeom>
        </p:spPr>
        <p:txBody>
          <a:bodyPr anchor="t" rtlCol="false" tIns="0" lIns="0" bIns="0" rIns="0">
            <a:spAutoFit/>
          </a:bodyPr>
          <a:lstStyle/>
          <a:p>
            <a:pPr algn="l" marL="582930" indent="-291465" lvl="1">
              <a:lnSpc>
                <a:spcPts val="3240"/>
              </a:lnSpc>
              <a:buFont typeface="Arial"/>
              <a:buChar char="•"/>
            </a:pPr>
            <a:r>
              <a:rPr lang="en-US" sz="2700">
                <a:solidFill>
                  <a:srgbClr val="937F74"/>
                </a:solidFill>
                <a:latin typeface="Nunito Sans Semi-Bold"/>
              </a:rPr>
              <a:t>Data source:</a:t>
            </a:r>
          </a:p>
          <a:p>
            <a:pPr algn="l" marL="1165860" indent="-388620" lvl="2">
              <a:lnSpc>
                <a:spcPts val="3240"/>
              </a:lnSpc>
              <a:buFont typeface="Arial"/>
              <a:buChar char="⚬"/>
            </a:pPr>
            <a:r>
              <a:rPr lang="en-US" sz="2700">
                <a:solidFill>
                  <a:srgbClr val="937F74"/>
                </a:solidFill>
                <a:latin typeface="Nunito Sans Semi-Bold"/>
              </a:rPr>
              <a:t>Kaggle</a:t>
            </a:r>
          </a:p>
          <a:p>
            <a:pPr algn="l" marL="582930" indent="-291465" lvl="1">
              <a:lnSpc>
                <a:spcPts val="3240"/>
              </a:lnSpc>
              <a:buFont typeface="Arial"/>
              <a:buChar char="•"/>
            </a:pPr>
            <a:r>
              <a:rPr lang="en-US" sz="2700">
                <a:solidFill>
                  <a:srgbClr val="937F74"/>
                </a:solidFill>
                <a:latin typeface="Nunito Sans Semi-Bold"/>
              </a:rPr>
              <a:t>Data clean-up &amp; model building:</a:t>
            </a:r>
          </a:p>
          <a:p>
            <a:pPr algn="l" marL="1165860" indent="-388620" lvl="2">
              <a:lnSpc>
                <a:spcPts val="3240"/>
              </a:lnSpc>
              <a:buFont typeface="Arial"/>
              <a:buChar char="⚬"/>
            </a:pPr>
            <a:r>
              <a:rPr lang="en-US" sz="2700">
                <a:solidFill>
                  <a:srgbClr val="937F74"/>
                </a:solidFill>
                <a:latin typeface="Nunito Sans Semi-Bold"/>
              </a:rPr>
              <a:t>Load all real estate data from kaggle into SQLite</a:t>
            </a:r>
          </a:p>
          <a:p>
            <a:pPr algn="l" marL="1165860" indent="-388620" lvl="2">
              <a:lnSpc>
                <a:spcPts val="3240"/>
              </a:lnSpc>
              <a:buFont typeface="Arial"/>
              <a:buChar char="⚬"/>
            </a:pPr>
            <a:r>
              <a:rPr lang="en-US" sz="2700">
                <a:solidFill>
                  <a:srgbClr val="937F74"/>
                </a:solidFill>
                <a:latin typeface="Nunito Sans Semi-Bold"/>
              </a:rPr>
              <a:t>Delete data for all states other than FL</a:t>
            </a:r>
          </a:p>
          <a:p>
            <a:pPr algn="l" marL="1165860" indent="-388620" lvl="2">
              <a:lnSpc>
                <a:spcPts val="3240"/>
              </a:lnSpc>
              <a:buFont typeface="Arial"/>
              <a:buChar char="⚬"/>
            </a:pPr>
            <a:r>
              <a:rPr lang="en-US" sz="2700">
                <a:solidFill>
                  <a:srgbClr val="937F74"/>
                </a:solidFill>
                <a:latin typeface="Nunito Sans Semi-Bold"/>
              </a:rPr>
              <a:t>Remove column “state”</a:t>
            </a:r>
          </a:p>
          <a:p>
            <a:pPr algn="l" marL="1165860" indent="-388620" lvl="2">
              <a:lnSpc>
                <a:spcPts val="3240"/>
              </a:lnSpc>
              <a:buFont typeface="Arial"/>
              <a:buChar char="⚬"/>
            </a:pPr>
            <a:r>
              <a:rPr lang="en-US" sz="2700">
                <a:solidFill>
                  <a:srgbClr val="937F74"/>
                </a:solidFill>
                <a:latin typeface="Nunito Sans Semi-Bold"/>
              </a:rPr>
              <a:t>Remove all rows with null values for any record</a:t>
            </a:r>
          </a:p>
          <a:p>
            <a:pPr algn="l" marL="1165860" indent="-388620" lvl="2">
              <a:lnSpc>
                <a:spcPts val="3240"/>
              </a:lnSpc>
              <a:buFont typeface="Arial"/>
              <a:buChar char="⚬"/>
            </a:pPr>
            <a:r>
              <a:rPr lang="en-US" sz="2700">
                <a:solidFill>
                  <a:srgbClr val="937F74"/>
                </a:solidFill>
                <a:latin typeface="Nunito Sans Semi-Bold"/>
              </a:rPr>
              <a:t>Convert data types of the following columns into float:</a:t>
            </a:r>
          </a:p>
          <a:p>
            <a:pPr algn="l" marL="1748790" indent="-437197" lvl="3">
              <a:lnSpc>
                <a:spcPts val="3240"/>
              </a:lnSpc>
              <a:buFont typeface="Arial"/>
              <a:buChar char="￭"/>
            </a:pPr>
            <a:r>
              <a:rPr lang="en-US" sz="2700">
                <a:solidFill>
                  <a:srgbClr val="937F74"/>
                </a:solidFill>
                <a:latin typeface="Nunito Sans Semi-Bold"/>
              </a:rPr>
              <a:t>Bed, </a:t>
            </a:r>
            <a:r>
              <a:rPr lang="en-US" sz="2700">
                <a:solidFill>
                  <a:srgbClr val="937F74"/>
                </a:solidFill>
                <a:latin typeface="Nunito Sans Semi-Bold"/>
              </a:rPr>
              <a:t>Bath, Price, House size (square feet)</a:t>
            </a:r>
          </a:p>
          <a:p>
            <a:pPr algn="l" marL="1165860" indent="-388620" lvl="2">
              <a:lnSpc>
                <a:spcPts val="3240"/>
              </a:lnSpc>
              <a:buFont typeface="Arial"/>
              <a:buChar char="⚬"/>
            </a:pPr>
            <a:r>
              <a:rPr lang="en-US" sz="2700">
                <a:solidFill>
                  <a:srgbClr val="937F74"/>
                </a:solidFill>
                <a:latin typeface="Nunito Sans Semi-Bold"/>
              </a:rPr>
              <a:t>Remove rows with data points for city available &lt; 10 </a:t>
            </a:r>
          </a:p>
          <a:p>
            <a:pPr algn="l" marL="1165860" indent="-388620" lvl="2">
              <a:lnSpc>
                <a:spcPts val="3240"/>
              </a:lnSpc>
              <a:buFont typeface="Arial"/>
              <a:buChar char="⚬"/>
            </a:pPr>
            <a:r>
              <a:rPr lang="en-US" sz="2700">
                <a:solidFill>
                  <a:srgbClr val="937F74"/>
                </a:solidFill>
                <a:latin typeface="Nunito Sans Semi-Bold"/>
              </a:rPr>
              <a:t>Remove rows with number of bedrooms &lt; 300 </a:t>
            </a:r>
          </a:p>
          <a:p>
            <a:pPr algn="l" marL="1165860" indent="-388620" lvl="2">
              <a:lnSpc>
                <a:spcPts val="3240"/>
              </a:lnSpc>
              <a:buFont typeface="Arial"/>
              <a:buChar char="⚬"/>
            </a:pPr>
            <a:r>
              <a:rPr lang="en-US" sz="2700">
                <a:solidFill>
                  <a:srgbClr val="937F74"/>
                </a:solidFill>
                <a:latin typeface="Nunito Sans Semi-Bold"/>
              </a:rPr>
              <a:t>Filter out any data point beyond 1 standard deviation</a:t>
            </a:r>
          </a:p>
          <a:p>
            <a:pPr algn="l" marL="1165860" indent="-388620" lvl="2">
              <a:lnSpc>
                <a:spcPts val="3240"/>
              </a:lnSpc>
              <a:buFont typeface="Arial"/>
              <a:buChar char="⚬"/>
            </a:pPr>
            <a:r>
              <a:rPr lang="en-US" sz="2700">
                <a:solidFill>
                  <a:srgbClr val="937F74"/>
                </a:solidFill>
                <a:latin typeface="Nunito Sans Semi-Bold"/>
              </a:rPr>
              <a:t>Remove rows where number of bathrooms &gt; number of bedrooms + 2 </a:t>
            </a:r>
          </a:p>
          <a:p>
            <a:pPr algn="l" marL="1165860" indent="-388620" lvl="2">
              <a:lnSpc>
                <a:spcPts val="3240"/>
              </a:lnSpc>
              <a:buFont typeface="Arial"/>
              <a:buChar char="⚬"/>
            </a:pPr>
            <a:r>
              <a:rPr lang="en-US" sz="2700">
                <a:solidFill>
                  <a:srgbClr val="937F74"/>
                </a:solidFill>
                <a:latin typeface="Nunito Sans Semi-Bold"/>
              </a:rPr>
              <a:t>Covert city column into numerical values through one hot encoding through dummies function</a:t>
            </a:r>
          </a:p>
          <a:p>
            <a:pPr algn="l" marL="1165860" indent="-388620" lvl="2">
              <a:lnSpc>
                <a:spcPts val="3240"/>
              </a:lnSpc>
              <a:buFont typeface="Arial"/>
              <a:buChar char="⚬"/>
            </a:pPr>
            <a:r>
              <a:rPr lang="en-US" sz="2700">
                <a:solidFill>
                  <a:srgbClr val="937F74"/>
                </a:solidFill>
                <a:latin typeface="Nunito Sans Semi-Bold"/>
              </a:rPr>
              <a:t>Drop city column and build model using linear regression with 80% data used to train model and 20% to test</a:t>
            </a:r>
          </a:p>
          <a:p>
            <a:pPr algn="l" marL="1165860" indent="-388620" lvl="2">
              <a:lnSpc>
                <a:spcPts val="3240"/>
              </a:lnSpc>
              <a:buFont typeface="Arial"/>
              <a:buChar char="⚬"/>
            </a:pPr>
            <a:r>
              <a:rPr lang="en-US" sz="2700">
                <a:solidFill>
                  <a:srgbClr val="937F74"/>
                </a:solidFill>
                <a:latin typeface="Nunito Sans Semi-Bold"/>
              </a:rPr>
              <a:t>Export tested model to a pickle file and city and column information within JSON file </a:t>
            </a:r>
          </a:p>
          <a:p>
            <a:pPr algn="l">
              <a:lnSpc>
                <a:spcPts val="3240"/>
              </a:lnSpc>
              <a:spcBef>
                <a:spcPct val="0"/>
              </a:spcBef>
            </a:pPr>
          </a:p>
        </p:txBody>
      </p:sp>
      <p:sp>
        <p:nvSpPr>
          <p:cNvPr name="Freeform 4" id="4"/>
          <p:cNvSpPr/>
          <p:nvPr/>
        </p:nvSpPr>
        <p:spPr>
          <a:xfrm flipH="false" flipV="false" rot="0">
            <a:off x="11514715" y="360433"/>
            <a:ext cx="6013624" cy="6215632"/>
          </a:xfrm>
          <a:custGeom>
            <a:avLst/>
            <a:gdLst/>
            <a:ahLst/>
            <a:cxnLst/>
            <a:rect r="r" b="b" t="t" l="l"/>
            <a:pathLst>
              <a:path h="6215632" w="6013624">
                <a:moveTo>
                  <a:pt x="0" y="0"/>
                </a:moveTo>
                <a:lnTo>
                  <a:pt x="6013624" y="0"/>
                </a:lnTo>
                <a:lnTo>
                  <a:pt x="6013624" y="6215633"/>
                </a:lnTo>
                <a:lnTo>
                  <a:pt x="0" y="62156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3375" y="295275"/>
            <a:ext cx="6267183" cy="1704975"/>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Data Preparation &amp; Cleansing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65766" y="0"/>
            <a:ext cx="10222234" cy="10287000"/>
            <a:chOff x="0" y="0"/>
            <a:chExt cx="13629645" cy="13716000"/>
          </a:xfrm>
        </p:grpSpPr>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21959" t="0" r="21959" b="0"/>
            <a:stretch>
              <a:fillRect/>
            </a:stretch>
          </p:blipFill>
          <p:spPr>
            <a:xfrm flipH="false" flipV="false">
              <a:off x="0" y="0"/>
              <a:ext cx="13629645" cy="13716000"/>
            </a:xfrm>
            <a:prstGeom prst="rect">
              <a:avLst/>
            </a:prstGeom>
          </p:spPr>
        </p:pic>
      </p:grpSp>
      <p:sp>
        <p:nvSpPr>
          <p:cNvPr name="AutoShape 4" id="4"/>
          <p:cNvSpPr/>
          <p:nvPr/>
        </p:nvSpPr>
        <p:spPr>
          <a:xfrm rot="0">
            <a:off x="0" y="10096500"/>
            <a:ext cx="18288000" cy="0"/>
          </a:xfrm>
          <a:prstGeom prst="line">
            <a:avLst/>
          </a:prstGeom>
          <a:ln cap="flat" w="190500">
            <a:solidFill>
              <a:srgbClr val="CCBAB0"/>
            </a:solidFill>
            <a:prstDash val="solid"/>
            <a:headEnd type="none" len="sm" w="sm"/>
            <a:tailEnd type="none" len="sm" w="sm"/>
          </a:ln>
        </p:spPr>
      </p:sp>
      <p:sp>
        <p:nvSpPr>
          <p:cNvPr name="TextBox 5" id="5"/>
          <p:cNvSpPr txBox="true"/>
          <p:nvPr/>
        </p:nvSpPr>
        <p:spPr>
          <a:xfrm rot="0">
            <a:off x="333375" y="295275"/>
            <a:ext cx="6349265" cy="857250"/>
          </a:xfrm>
          <a:prstGeom prst="rect">
            <a:avLst/>
          </a:prstGeom>
        </p:spPr>
        <p:txBody>
          <a:bodyPr anchor="t" rtlCol="false" tIns="0" lIns="0" bIns="0" rIns="0">
            <a:spAutoFit/>
          </a:bodyPr>
          <a:lstStyle/>
          <a:p>
            <a:pPr algn="ctr">
              <a:lnSpc>
                <a:spcPts val="6720"/>
              </a:lnSpc>
              <a:spcBef>
                <a:spcPct val="0"/>
              </a:spcBef>
            </a:pPr>
            <a:r>
              <a:rPr lang="en-US" sz="5600">
                <a:solidFill>
                  <a:srgbClr val="937F74"/>
                </a:solidFill>
                <a:latin typeface="Nunito Sans Bold"/>
              </a:rPr>
              <a:t>Linear Regression</a:t>
            </a:r>
          </a:p>
        </p:txBody>
      </p:sp>
      <p:sp>
        <p:nvSpPr>
          <p:cNvPr name="TextBox 6" id="6"/>
          <p:cNvSpPr txBox="true"/>
          <p:nvPr/>
        </p:nvSpPr>
        <p:spPr>
          <a:xfrm rot="0">
            <a:off x="333375" y="1605755"/>
            <a:ext cx="6036922" cy="8039016"/>
          </a:xfrm>
          <a:prstGeom prst="rect">
            <a:avLst/>
          </a:prstGeom>
        </p:spPr>
        <p:txBody>
          <a:bodyPr anchor="t" rtlCol="false" tIns="0" lIns="0" bIns="0" rIns="0">
            <a:spAutoFit/>
          </a:bodyPr>
          <a:lstStyle/>
          <a:p>
            <a:pPr algn="l" marL="571664" indent="-285832" lvl="1">
              <a:lnSpc>
                <a:spcPts val="3177"/>
              </a:lnSpc>
              <a:buFont typeface="Arial"/>
              <a:buChar char="•"/>
            </a:pPr>
            <a:r>
              <a:rPr lang="en-US" sz="2647">
                <a:solidFill>
                  <a:srgbClr val="937F74"/>
                </a:solidFill>
                <a:latin typeface="Nunito Sans"/>
              </a:rPr>
              <a:t>Linear regression is a machine learning technique used to predict a continuous target variable based on one or more input features by finding the best-fitting straight line or plane.</a:t>
            </a:r>
          </a:p>
          <a:p>
            <a:pPr algn="l" marL="571664" indent="-285832" lvl="1">
              <a:lnSpc>
                <a:spcPts val="3177"/>
              </a:lnSpc>
              <a:buFont typeface="Arial"/>
              <a:buChar char="•"/>
            </a:pPr>
            <a:r>
              <a:rPr lang="en-US" sz="2647">
                <a:solidFill>
                  <a:srgbClr val="937F74"/>
                </a:solidFill>
                <a:latin typeface="Nunito Sans"/>
              </a:rPr>
              <a:t>Our model imports the Linear Regression class from scikit-learn and creates a linear regression model instance. It then trains the model using training data and evaluates its performance by calculating the coefficient of determination (R^2 score) using testing data.</a:t>
            </a:r>
          </a:p>
          <a:p>
            <a:pPr algn="l" marL="571664" indent="-285832" lvl="1">
              <a:lnSpc>
                <a:spcPts val="3177"/>
              </a:lnSpc>
              <a:buFont typeface="Arial"/>
              <a:buChar char="•"/>
            </a:pPr>
            <a:r>
              <a:rPr lang="en-US" sz="2647">
                <a:solidFill>
                  <a:srgbClr val="937F74"/>
                </a:solidFill>
                <a:latin typeface="Nunito Sans"/>
              </a:rPr>
              <a:t>Y = mX + b, where Y is the response (dependent) variable, X is the predictor (independent) variable, m is the estimated slope, and b is the estimated intercept.</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96500"/>
            <a:ext cx="18288000" cy="0"/>
          </a:xfrm>
          <a:prstGeom prst="line">
            <a:avLst/>
          </a:prstGeom>
          <a:ln cap="flat" w="190500">
            <a:solidFill>
              <a:srgbClr val="CCBAB0"/>
            </a:solidFill>
            <a:prstDash val="solid"/>
            <a:headEnd type="none" len="sm" w="sm"/>
            <a:tailEnd type="none" len="sm" w="sm"/>
          </a:ln>
        </p:spPr>
      </p:sp>
      <p:sp>
        <p:nvSpPr>
          <p:cNvPr name="Freeform 3" id="3"/>
          <p:cNvSpPr/>
          <p:nvPr/>
        </p:nvSpPr>
        <p:spPr>
          <a:xfrm flipH="false" flipV="false" rot="0">
            <a:off x="7541830" y="2204888"/>
            <a:ext cx="10469445" cy="1942784"/>
          </a:xfrm>
          <a:custGeom>
            <a:avLst/>
            <a:gdLst/>
            <a:ahLst/>
            <a:cxnLst/>
            <a:rect r="r" b="b" t="t" l="l"/>
            <a:pathLst>
              <a:path h="1942784" w="10469445">
                <a:moveTo>
                  <a:pt x="0" y="0"/>
                </a:moveTo>
                <a:lnTo>
                  <a:pt x="10469445" y="0"/>
                </a:lnTo>
                <a:lnTo>
                  <a:pt x="10469445" y="1942783"/>
                </a:lnTo>
                <a:lnTo>
                  <a:pt x="0" y="1942783"/>
                </a:lnTo>
                <a:lnTo>
                  <a:pt x="0" y="0"/>
                </a:lnTo>
                <a:close/>
              </a:path>
            </a:pathLst>
          </a:custGeom>
          <a:blipFill>
            <a:blip r:embed="rId3"/>
            <a:stretch>
              <a:fillRect l="0" t="0" r="0" b="0"/>
            </a:stretch>
          </a:blipFill>
        </p:spPr>
      </p:sp>
      <p:sp>
        <p:nvSpPr>
          <p:cNvPr name="Freeform 4" id="4"/>
          <p:cNvSpPr/>
          <p:nvPr/>
        </p:nvSpPr>
        <p:spPr>
          <a:xfrm flipH="false" flipV="false" rot="0">
            <a:off x="7672743" y="4573754"/>
            <a:ext cx="10338532" cy="4124451"/>
          </a:xfrm>
          <a:custGeom>
            <a:avLst/>
            <a:gdLst/>
            <a:ahLst/>
            <a:cxnLst/>
            <a:rect r="r" b="b" t="t" l="l"/>
            <a:pathLst>
              <a:path h="4124451" w="10338532">
                <a:moveTo>
                  <a:pt x="0" y="0"/>
                </a:moveTo>
                <a:lnTo>
                  <a:pt x="10338532" y="0"/>
                </a:lnTo>
                <a:lnTo>
                  <a:pt x="10338532" y="4124451"/>
                </a:lnTo>
                <a:lnTo>
                  <a:pt x="0" y="4124451"/>
                </a:lnTo>
                <a:lnTo>
                  <a:pt x="0" y="0"/>
                </a:lnTo>
                <a:close/>
              </a:path>
            </a:pathLst>
          </a:custGeom>
          <a:blipFill>
            <a:blip r:embed="rId4"/>
            <a:stretch>
              <a:fillRect l="-983" t="0" r="-3528" b="-2204"/>
            </a:stretch>
          </a:blipFill>
        </p:spPr>
      </p:sp>
      <p:sp>
        <p:nvSpPr>
          <p:cNvPr name="TextBox 5" id="5"/>
          <p:cNvSpPr txBox="true"/>
          <p:nvPr/>
        </p:nvSpPr>
        <p:spPr>
          <a:xfrm rot="0">
            <a:off x="333375" y="295275"/>
            <a:ext cx="12740128" cy="857250"/>
          </a:xfrm>
          <a:prstGeom prst="rect">
            <a:avLst/>
          </a:prstGeom>
        </p:spPr>
        <p:txBody>
          <a:bodyPr anchor="t" rtlCol="false" tIns="0" lIns="0" bIns="0" rIns="0">
            <a:spAutoFit/>
          </a:bodyPr>
          <a:lstStyle/>
          <a:p>
            <a:pPr algn="l">
              <a:lnSpc>
                <a:spcPts val="6720"/>
              </a:lnSpc>
            </a:pPr>
            <a:r>
              <a:rPr lang="en-US" sz="5600">
                <a:solidFill>
                  <a:srgbClr val="937F74"/>
                </a:solidFill>
                <a:latin typeface="Nunito Sans Heavy"/>
              </a:rPr>
              <a:t>Data Model Optimization</a:t>
            </a:r>
          </a:p>
        </p:txBody>
      </p:sp>
      <p:sp>
        <p:nvSpPr>
          <p:cNvPr name="TextBox 6" id="6"/>
          <p:cNvSpPr txBox="true"/>
          <p:nvPr/>
        </p:nvSpPr>
        <p:spPr>
          <a:xfrm rot="0">
            <a:off x="333375" y="1968188"/>
            <a:ext cx="7046348" cy="7312650"/>
          </a:xfrm>
          <a:prstGeom prst="rect">
            <a:avLst/>
          </a:prstGeom>
        </p:spPr>
        <p:txBody>
          <a:bodyPr anchor="t" rtlCol="false" tIns="0" lIns="0" bIns="0" rIns="0">
            <a:spAutoFit/>
          </a:bodyPr>
          <a:lstStyle/>
          <a:p>
            <a:pPr algn="l">
              <a:lnSpc>
                <a:spcPts val="2277"/>
              </a:lnSpc>
            </a:pPr>
          </a:p>
          <a:p>
            <a:pPr algn="l" marL="409830" indent="-204915" lvl="1">
              <a:lnSpc>
                <a:spcPts val="2277"/>
              </a:lnSpc>
              <a:buFont typeface="Arial"/>
              <a:buChar char="•"/>
            </a:pPr>
            <a:r>
              <a:rPr lang="en-US" sz="1898">
                <a:solidFill>
                  <a:srgbClr val="937F74"/>
                </a:solidFill>
                <a:latin typeface="Nunito Sans Semi-Bold"/>
              </a:rPr>
              <a:t>We explored multiple avenues for how to improve our model. Ultimately, we didn’t document all of our outstanding findings, but will share just a few of the ideas we had in the above screenshot. </a:t>
            </a:r>
          </a:p>
          <a:p>
            <a:pPr algn="l" marL="409830" indent="-204915" lvl="1">
              <a:lnSpc>
                <a:spcPts val="2277"/>
              </a:lnSpc>
              <a:buFont typeface="Arial"/>
              <a:buChar char="•"/>
            </a:pPr>
            <a:r>
              <a:rPr lang="en-US" sz="1898">
                <a:solidFill>
                  <a:srgbClr val="937F74"/>
                </a:solidFill>
                <a:latin typeface="Nunito Sans Semi-Bold"/>
              </a:rPr>
              <a:t>Before improving our model, we experienced a slight fall back when we tried to increase the accuracy of the model by increasing and decreasing bathroom count and bedroom count. Unfortunately, these adjustments resulted in a decrease in the accuracy from 65% to 63%.</a:t>
            </a:r>
          </a:p>
          <a:p>
            <a:pPr algn="l" marL="409830" indent="-204915" lvl="1">
              <a:lnSpc>
                <a:spcPts val="2277"/>
              </a:lnSpc>
              <a:buFont typeface="Arial"/>
              <a:buChar char="•"/>
            </a:pPr>
            <a:r>
              <a:rPr lang="en-US" sz="1898">
                <a:solidFill>
                  <a:srgbClr val="937F74"/>
                </a:solidFill>
                <a:latin typeface="Nunito Sans Semi-Bold"/>
              </a:rPr>
              <a:t>After battling intrusive set backs such as this, we arrived at a conclusion and model accuracy of 66%. 3D Model takes &gt;= 3 inputs.</a:t>
            </a:r>
          </a:p>
          <a:p>
            <a:pPr algn="l" marL="409830" indent="-204915" lvl="1">
              <a:lnSpc>
                <a:spcPts val="2277"/>
              </a:lnSpc>
              <a:buFont typeface="Arial"/>
              <a:buChar char="•"/>
            </a:pPr>
            <a:r>
              <a:rPr lang="en-US" sz="1898">
                <a:solidFill>
                  <a:srgbClr val="937F74"/>
                </a:solidFill>
                <a:latin typeface="Nunito Sans Semi-Bold"/>
              </a:rPr>
              <a:t>Throughout the process we tested our model against historical data. We did that through: </a:t>
            </a:r>
          </a:p>
          <a:p>
            <a:pPr algn="l" marL="409830" indent="-204915" lvl="1">
              <a:lnSpc>
                <a:spcPts val="2277"/>
              </a:lnSpc>
              <a:buFont typeface="Arial"/>
              <a:buChar char="•"/>
            </a:pPr>
            <a:r>
              <a:rPr lang="en-US" sz="1898">
                <a:solidFill>
                  <a:srgbClr val="937F74"/>
                </a:solidFill>
                <a:latin typeface="Nunito Sans"/>
              </a:rPr>
              <a:t>Testing Function -&gt; </a:t>
            </a:r>
            <a:r>
              <a:rPr lang="en-US" sz="1898">
                <a:solidFill>
                  <a:srgbClr val="937F74"/>
                </a:solidFill>
                <a:latin typeface="Nunito Sans Semi-Bold"/>
              </a:rPr>
              <a:t>predict_home_price takes inputs such as location, number of bedrooms, bathrooms, and square footage to predict the price of a home. It checks if the location exists in the dataset's columns, sets its position to 1 if found, creates a feature array with input values, and predicts the home price using the trained linear regression model lr_clf. Finally, it returns the predicted price.</a:t>
            </a:r>
          </a:p>
          <a:p>
            <a:pPr algn="l" marL="409830" indent="-204915" lvl="1">
              <a:lnSpc>
                <a:spcPts val="2277"/>
              </a:lnSpc>
              <a:buFont typeface="Arial"/>
              <a:buChar char="•"/>
            </a:pPr>
            <a:r>
              <a:rPr lang="en-US" sz="1898">
                <a:solidFill>
                  <a:srgbClr val="937F74"/>
                </a:solidFill>
                <a:latin typeface="Nunito Sans Semi-Bold"/>
              </a:rPr>
              <a:t>We then explored historical data through our tableau dashboard.</a:t>
            </a:r>
          </a:p>
          <a:p>
            <a:pPr algn="l">
              <a:lnSpc>
                <a:spcPts val="2277"/>
              </a:lnSpc>
            </a:pPr>
          </a:p>
          <a:p>
            <a:pPr algn="l">
              <a:lnSpc>
                <a:spcPts val="227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8035803" y="0"/>
            <a:ext cx="0" cy="1028700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146776" y="2394821"/>
            <a:ext cx="7580761" cy="1503473"/>
            <a:chOff x="0" y="0"/>
            <a:chExt cx="1996579" cy="395976"/>
          </a:xfrm>
        </p:grpSpPr>
        <p:sp>
          <p:nvSpPr>
            <p:cNvPr name="Freeform 4" id="4"/>
            <p:cNvSpPr/>
            <p:nvPr/>
          </p:nvSpPr>
          <p:spPr>
            <a:xfrm flipH="false" flipV="false" rot="0">
              <a:off x="0" y="0"/>
              <a:ext cx="1996579" cy="395976"/>
            </a:xfrm>
            <a:custGeom>
              <a:avLst/>
              <a:gdLst/>
              <a:ahLst/>
              <a:cxnLst/>
              <a:rect r="r" b="b" t="t" l="l"/>
              <a:pathLst>
                <a:path h="395976" w="1996579">
                  <a:moveTo>
                    <a:pt x="52084" y="0"/>
                  </a:moveTo>
                  <a:lnTo>
                    <a:pt x="1944495" y="0"/>
                  </a:lnTo>
                  <a:cubicBezTo>
                    <a:pt x="1958309" y="0"/>
                    <a:pt x="1971556" y="5487"/>
                    <a:pt x="1981324" y="15255"/>
                  </a:cubicBezTo>
                  <a:cubicBezTo>
                    <a:pt x="1991092" y="25023"/>
                    <a:pt x="1996579" y="38271"/>
                    <a:pt x="1996579" y="52084"/>
                  </a:cubicBezTo>
                  <a:lnTo>
                    <a:pt x="1996579" y="343892"/>
                  </a:lnTo>
                  <a:cubicBezTo>
                    <a:pt x="1996579" y="372657"/>
                    <a:pt x="1973260" y="395976"/>
                    <a:pt x="1944495" y="395976"/>
                  </a:cubicBezTo>
                  <a:lnTo>
                    <a:pt x="52084" y="395976"/>
                  </a:lnTo>
                  <a:cubicBezTo>
                    <a:pt x="38271" y="395976"/>
                    <a:pt x="25023" y="390489"/>
                    <a:pt x="15255" y="380721"/>
                  </a:cubicBezTo>
                  <a:cubicBezTo>
                    <a:pt x="5487" y="370954"/>
                    <a:pt x="0" y="357706"/>
                    <a:pt x="0" y="343892"/>
                  </a:cubicBezTo>
                  <a:lnTo>
                    <a:pt x="0" y="52084"/>
                  </a:lnTo>
                  <a:cubicBezTo>
                    <a:pt x="0" y="38271"/>
                    <a:pt x="5487" y="25023"/>
                    <a:pt x="15255" y="15255"/>
                  </a:cubicBezTo>
                  <a:cubicBezTo>
                    <a:pt x="25023" y="5487"/>
                    <a:pt x="38271" y="0"/>
                    <a:pt x="52084" y="0"/>
                  </a:cubicBezTo>
                  <a:close/>
                </a:path>
              </a:pathLst>
            </a:custGeom>
            <a:solidFill>
              <a:srgbClr val="CCBAB0"/>
            </a:solidFill>
          </p:spPr>
        </p:sp>
        <p:sp>
          <p:nvSpPr>
            <p:cNvPr name="TextBox 5" id="5"/>
            <p:cNvSpPr txBox="true"/>
            <p:nvPr/>
          </p:nvSpPr>
          <p:spPr>
            <a:xfrm>
              <a:off x="0" y="-57150"/>
              <a:ext cx="1996579" cy="453126"/>
            </a:xfrm>
            <a:prstGeom prst="rect">
              <a:avLst/>
            </a:prstGeom>
          </p:spPr>
          <p:txBody>
            <a:bodyPr anchor="ctr" rtlCol="false" tIns="50800" lIns="50800" bIns="50800" rIns="50800"/>
            <a:lstStyle/>
            <a:p>
              <a:pPr algn="ctr">
                <a:lnSpc>
                  <a:spcPts val="3503"/>
                </a:lnSpc>
              </a:pPr>
            </a:p>
          </p:txBody>
        </p:sp>
      </p:grpSp>
      <p:sp>
        <p:nvSpPr>
          <p:cNvPr name="Freeform 6" id="6"/>
          <p:cNvSpPr/>
          <p:nvPr/>
        </p:nvSpPr>
        <p:spPr>
          <a:xfrm flipH="false" flipV="false" rot="0">
            <a:off x="1138421" y="6760930"/>
            <a:ext cx="5149397" cy="3668945"/>
          </a:xfrm>
          <a:custGeom>
            <a:avLst/>
            <a:gdLst/>
            <a:ahLst/>
            <a:cxnLst/>
            <a:rect r="r" b="b" t="t" l="l"/>
            <a:pathLst>
              <a:path h="3668945" w="5149397">
                <a:moveTo>
                  <a:pt x="0" y="0"/>
                </a:moveTo>
                <a:lnTo>
                  <a:pt x="5149397" y="0"/>
                </a:lnTo>
                <a:lnTo>
                  <a:pt x="5149397" y="3668945"/>
                </a:lnTo>
                <a:lnTo>
                  <a:pt x="0" y="3668945"/>
                </a:lnTo>
                <a:lnTo>
                  <a:pt x="0" y="0"/>
                </a:lnTo>
                <a:close/>
              </a:path>
            </a:pathLst>
          </a:custGeom>
          <a:blipFill>
            <a:blip r:embed="rId2"/>
            <a:stretch>
              <a:fillRect l="0" t="0" r="0" b="0"/>
            </a:stretch>
          </a:blipFill>
        </p:spPr>
      </p:sp>
      <p:sp>
        <p:nvSpPr>
          <p:cNvPr name="TextBox 7" id="7"/>
          <p:cNvSpPr txBox="true"/>
          <p:nvPr/>
        </p:nvSpPr>
        <p:spPr>
          <a:xfrm rot="0">
            <a:off x="8942782" y="461908"/>
            <a:ext cx="7209453" cy="977900"/>
          </a:xfrm>
          <a:prstGeom prst="rect">
            <a:avLst/>
          </a:prstGeom>
        </p:spPr>
        <p:txBody>
          <a:bodyPr anchor="t" rtlCol="false" tIns="0" lIns="0" bIns="0" rIns="0">
            <a:spAutoFit/>
          </a:bodyPr>
          <a:lstStyle/>
          <a:p>
            <a:pPr algn="l" marL="0" indent="0" lvl="0">
              <a:lnSpc>
                <a:spcPts val="3850"/>
              </a:lnSpc>
              <a:spcBef>
                <a:spcPct val="0"/>
              </a:spcBef>
            </a:pPr>
            <a:r>
              <a:rPr lang="en-US" sz="3500">
                <a:solidFill>
                  <a:srgbClr val="937F74"/>
                </a:solidFill>
                <a:latin typeface="Nunito Sans Bold"/>
              </a:rPr>
              <a:t>We chose real estate price prediction for several reasons</a:t>
            </a:r>
          </a:p>
        </p:txBody>
      </p:sp>
      <p:sp>
        <p:nvSpPr>
          <p:cNvPr name="TextBox 8" id="8"/>
          <p:cNvSpPr txBox="true"/>
          <p:nvPr/>
        </p:nvSpPr>
        <p:spPr>
          <a:xfrm rot="0">
            <a:off x="333375" y="295275"/>
            <a:ext cx="6687186" cy="1704975"/>
          </a:xfrm>
          <a:prstGeom prst="rect">
            <a:avLst/>
          </a:prstGeom>
        </p:spPr>
        <p:txBody>
          <a:bodyPr anchor="t" rtlCol="false" tIns="0" lIns="0" bIns="0" rIns="0">
            <a:spAutoFit/>
          </a:bodyPr>
          <a:lstStyle/>
          <a:p>
            <a:pPr algn="l" marL="0" indent="0" lvl="0">
              <a:lnSpc>
                <a:spcPts val="6720"/>
              </a:lnSpc>
              <a:spcBef>
                <a:spcPct val="0"/>
              </a:spcBef>
            </a:pPr>
            <a:r>
              <a:rPr lang="en-US" sz="5600">
                <a:solidFill>
                  <a:srgbClr val="937F74"/>
                </a:solidFill>
                <a:latin typeface="Nunito Sans Bold"/>
              </a:rPr>
              <a:t>Why Real Estate Price Prediction?</a:t>
            </a:r>
          </a:p>
        </p:txBody>
      </p:sp>
      <p:grpSp>
        <p:nvGrpSpPr>
          <p:cNvPr name="Group 9" id="9"/>
          <p:cNvGrpSpPr/>
          <p:nvPr/>
        </p:nvGrpSpPr>
        <p:grpSpPr>
          <a:xfrm rot="0">
            <a:off x="9144000" y="2109717"/>
            <a:ext cx="8115300" cy="7122237"/>
            <a:chOff x="0" y="0"/>
            <a:chExt cx="10820400" cy="9496316"/>
          </a:xfrm>
        </p:grpSpPr>
        <p:sp>
          <p:nvSpPr>
            <p:cNvPr name="TextBox 10" id="10"/>
            <p:cNvSpPr txBox="true"/>
            <p:nvPr/>
          </p:nvSpPr>
          <p:spPr>
            <a:xfrm rot="0">
              <a:off x="0" y="-76200"/>
              <a:ext cx="10820400" cy="584200"/>
            </a:xfrm>
            <a:prstGeom prst="rect">
              <a:avLst/>
            </a:prstGeom>
          </p:spPr>
          <p:txBody>
            <a:bodyPr anchor="t" rtlCol="false" tIns="0" lIns="0" bIns="0" rIns="0">
              <a:spAutoFit/>
            </a:bodyPr>
            <a:lstStyle/>
            <a:p>
              <a:pPr algn="l" marL="0" indent="0" lvl="0">
                <a:lnSpc>
                  <a:spcPts val="3750"/>
                </a:lnSpc>
                <a:spcBef>
                  <a:spcPct val="0"/>
                </a:spcBef>
              </a:pPr>
              <a:r>
                <a:rPr lang="en-US" sz="2500">
                  <a:solidFill>
                    <a:srgbClr val="937F74"/>
                  </a:solidFill>
                  <a:latin typeface="Nunito Sans Bold"/>
                </a:rPr>
                <a:t>Relevance</a:t>
              </a:r>
            </a:p>
          </p:txBody>
        </p:sp>
        <p:sp>
          <p:nvSpPr>
            <p:cNvPr name="TextBox 11" id="11"/>
            <p:cNvSpPr txBox="true"/>
            <p:nvPr/>
          </p:nvSpPr>
          <p:spPr>
            <a:xfrm rot="0">
              <a:off x="0" y="891290"/>
              <a:ext cx="10820400" cy="782297"/>
            </a:xfrm>
            <a:prstGeom prst="rect">
              <a:avLst/>
            </a:prstGeom>
          </p:spPr>
          <p:txBody>
            <a:bodyPr anchor="t" rtlCol="false" tIns="0" lIns="0" bIns="0" rIns="0">
              <a:spAutoFit/>
            </a:bodyPr>
            <a:lstStyle/>
            <a:p>
              <a:pPr algn="l" marL="0" indent="0" lvl="0">
                <a:lnSpc>
                  <a:spcPts val="2442"/>
                </a:lnSpc>
                <a:spcBef>
                  <a:spcPct val="0"/>
                </a:spcBef>
              </a:pPr>
              <a:r>
                <a:rPr lang="en-US" sz="1744">
                  <a:solidFill>
                    <a:srgbClr val="937F74"/>
                  </a:solidFill>
                  <a:latin typeface="Nunito Sans"/>
                </a:rPr>
                <a:t>It directly impacts many people, including those in our class considering buying a home.</a:t>
              </a:r>
            </a:p>
          </p:txBody>
        </p:sp>
        <p:sp>
          <p:nvSpPr>
            <p:cNvPr name="TextBox 12" id="12"/>
            <p:cNvSpPr txBox="true"/>
            <p:nvPr/>
          </p:nvSpPr>
          <p:spPr>
            <a:xfrm rot="0">
              <a:off x="0" y="2531376"/>
              <a:ext cx="10820400" cy="584200"/>
            </a:xfrm>
            <a:prstGeom prst="rect">
              <a:avLst/>
            </a:prstGeom>
          </p:spPr>
          <p:txBody>
            <a:bodyPr anchor="t" rtlCol="false" tIns="0" lIns="0" bIns="0" rIns="0">
              <a:spAutoFit/>
            </a:bodyPr>
            <a:lstStyle/>
            <a:p>
              <a:pPr algn="l" marL="0" indent="0" lvl="0">
                <a:lnSpc>
                  <a:spcPts val="3750"/>
                </a:lnSpc>
                <a:spcBef>
                  <a:spcPct val="0"/>
                </a:spcBef>
              </a:pPr>
              <a:r>
                <a:rPr lang="en-US" sz="2500">
                  <a:solidFill>
                    <a:srgbClr val="937F74"/>
                  </a:solidFill>
                  <a:latin typeface="Nunito Sans Bold"/>
                </a:rPr>
                <a:t>Learning Opportunity</a:t>
              </a:r>
            </a:p>
          </p:txBody>
        </p:sp>
        <p:sp>
          <p:nvSpPr>
            <p:cNvPr name="TextBox 13" id="13"/>
            <p:cNvSpPr txBox="true"/>
            <p:nvPr/>
          </p:nvSpPr>
          <p:spPr>
            <a:xfrm rot="0">
              <a:off x="0" y="3498866"/>
              <a:ext cx="10820400" cy="375897"/>
            </a:xfrm>
            <a:prstGeom prst="rect">
              <a:avLst/>
            </a:prstGeom>
          </p:spPr>
          <p:txBody>
            <a:bodyPr anchor="t" rtlCol="false" tIns="0" lIns="0" bIns="0" rIns="0">
              <a:spAutoFit/>
            </a:bodyPr>
            <a:lstStyle/>
            <a:p>
              <a:pPr algn="l" marL="0" indent="0" lvl="0">
                <a:lnSpc>
                  <a:spcPts val="2442"/>
                </a:lnSpc>
                <a:spcBef>
                  <a:spcPct val="0"/>
                </a:spcBef>
              </a:pPr>
              <a:r>
                <a:rPr lang="en-US" sz="1744">
                  <a:solidFill>
                    <a:srgbClr val="937F74"/>
                  </a:solidFill>
                  <a:latin typeface="Nunito Sans"/>
                </a:rPr>
                <a:t>It provides a practical application of machine learning for a real-world problem.</a:t>
              </a:r>
            </a:p>
          </p:txBody>
        </p:sp>
        <p:sp>
          <p:nvSpPr>
            <p:cNvPr name="TextBox 14" id="14"/>
            <p:cNvSpPr txBox="true"/>
            <p:nvPr/>
          </p:nvSpPr>
          <p:spPr>
            <a:xfrm rot="0">
              <a:off x="0" y="4732552"/>
              <a:ext cx="10820400" cy="584200"/>
            </a:xfrm>
            <a:prstGeom prst="rect">
              <a:avLst/>
            </a:prstGeom>
          </p:spPr>
          <p:txBody>
            <a:bodyPr anchor="t" rtlCol="false" tIns="0" lIns="0" bIns="0" rIns="0">
              <a:spAutoFit/>
            </a:bodyPr>
            <a:lstStyle/>
            <a:p>
              <a:pPr algn="l" marL="0" indent="0" lvl="0">
                <a:lnSpc>
                  <a:spcPts val="3750"/>
                </a:lnSpc>
                <a:spcBef>
                  <a:spcPct val="0"/>
                </a:spcBef>
              </a:pPr>
              <a:r>
                <a:rPr lang="en-US" sz="2500">
                  <a:solidFill>
                    <a:srgbClr val="937F74"/>
                  </a:solidFill>
                  <a:latin typeface="Nunito Sans Bold"/>
                </a:rPr>
                <a:t>Actionable Insights</a:t>
              </a:r>
            </a:p>
          </p:txBody>
        </p:sp>
        <p:sp>
          <p:nvSpPr>
            <p:cNvPr name="TextBox 15" id="15"/>
            <p:cNvSpPr txBox="true"/>
            <p:nvPr/>
          </p:nvSpPr>
          <p:spPr>
            <a:xfrm rot="0">
              <a:off x="0" y="5700042"/>
              <a:ext cx="10820400" cy="1188697"/>
            </a:xfrm>
            <a:prstGeom prst="rect">
              <a:avLst/>
            </a:prstGeom>
          </p:spPr>
          <p:txBody>
            <a:bodyPr anchor="t" rtlCol="false" tIns="0" lIns="0" bIns="0" rIns="0">
              <a:spAutoFit/>
            </a:bodyPr>
            <a:lstStyle/>
            <a:p>
              <a:pPr algn="l" marL="0" indent="0" lvl="0">
                <a:lnSpc>
                  <a:spcPts val="2442"/>
                </a:lnSpc>
                <a:spcBef>
                  <a:spcPct val="0"/>
                </a:spcBef>
              </a:pPr>
              <a:r>
                <a:rPr lang="en-US" sz="1744">
                  <a:solidFill>
                    <a:srgbClr val="937F74"/>
                  </a:solidFill>
                  <a:latin typeface="Nunito Sans"/>
                </a:rPr>
                <a:t>Leveraging a team member's background in real estate, we aimed to create an interactive tool and clear visualizations simplify complex data, helping users understand their needs and the impact of features on price.</a:t>
              </a:r>
            </a:p>
          </p:txBody>
        </p:sp>
        <p:sp>
          <p:nvSpPr>
            <p:cNvPr name="TextBox 16" id="16"/>
            <p:cNvSpPr txBox="true"/>
            <p:nvPr/>
          </p:nvSpPr>
          <p:spPr>
            <a:xfrm rot="0">
              <a:off x="0" y="7746529"/>
              <a:ext cx="10820400" cy="584200"/>
            </a:xfrm>
            <a:prstGeom prst="rect">
              <a:avLst/>
            </a:prstGeom>
          </p:spPr>
          <p:txBody>
            <a:bodyPr anchor="t" rtlCol="false" tIns="0" lIns="0" bIns="0" rIns="0">
              <a:spAutoFit/>
            </a:bodyPr>
            <a:lstStyle/>
            <a:p>
              <a:pPr algn="l" marL="0" indent="0" lvl="0">
                <a:lnSpc>
                  <a:spcPts val="3750"/>
                </a:lnSpc>
                <a:spcBef>
                  <a:spcPct val="0"/>
                </a:spcBef>
              </a:pPr>
              <a:r>
                <a:rPr lang="en-US" sz="2500">
                  <a:solidFill>
                    <a:srgbClr val="937F74"/>
                  </a:solidFill>
                  <a:latin typeface="Nunito Sans Bold"/>
                </a:rPr>
                <a:t>Personalized Exploration</a:t>
              </a:r>
            </a:p>
          </p:txBody>
        </p:sp>
        <p:sp>
          <p:nvSpPr>
            <p:cNvPr name="TextBox 17" id="17"/>
            <p:cNvSpPr txBox="true"/>
            <p:nvPr/>
          </p:nvSpPr>
          <p:spPr>
            <a:xfrm rot="0">
              <a:off x="0" y="8714019"/>
              <a:ext cx="10820400" cy="782297"/>
            </a:xfrm>
            <a:prstGeom prst="rect">
              <a:avLst/>
            </a:prstGeom>
          </p:spPr>
          <p:txBody>
            <a:bodyPr anchor="t" rtlCol="false" tIns="0" lIns="0" bIns="0" rIns="0">
              <a:spAutoFit/>
            </a:bodyPr>
            <a:lstStyle/>
            <a:p>
              <a:pPr algn="l" marL="0" indent="0" lvl="0">
                <a:lnSpc>
                  <a:spcPts val="2442"/>
                </a:lnSpc>
                <a:spcBef>
                  <a:spcPct val="0"/>
                </a:spcBef>
              </a:pPr>
              <a:r>
                <a:rPr lang="en-US" sz="1744">
                  <a:solidFill>
                    <a:srgbClr val="937F74"/>
                  </a:solidFill>
                  <a:latin typeface="Nunito Sans"/>
                </a:rPr>
                <a:t>Users can delve deeper with an interactive dashboard and customizable filters to compare housing options based on their priorities.</a:t>
              </a:r>
            </a:p>
          </p:txBody>
        </p:sp>
      </p:grpSp>
      <p:sp>
        <p:nvSpPr>
          <p:cNvPr name="TextBox 18" id="18"/>
          <p:cNvSpPr txBox="true"/>
          <p:nvPr/>
        </p:nvSpPr>
        <p:spPr>
          <a:xfrm rot="0">
            <a:off x="347779" y="2578599"/>
            <a:ext cx="7210306" cy="1216860"/>
          </a:xfrm>
          <a:prstGeom prst="rect">
            <a:avLst/>
          </a:prstGeom>
        </p:spPr>
        <p:txBody>
          <a:bodyPr anchor="t" rtlCol="false" tIns="0" lIns="0" bIns="0" rIns="0">
            <a:spAutoFit/>
          </a:bodyPr>
          <a:lstStyle/>
          <a:p>
            <a:pPr algn="l">
              <a:lnSpc>
                <a:spcPts val="3193"/>
              </a:lnSpc>
              <a:spcBef>
                <a:spcPct val="0"/>
              </a:spcBef>
            </a:pPr>
            <a:r>
              <a:rPr lang="en-US" sz="2661">
                <a:solidFill>
                  <a:srgbClr val="253237"/>
                </a:solidFill>
                <a:latin typeface="Nunito Sans"/>
              </a:rPr>
              <a:t>By providing accessible and interactive data, we enable users to make well-informed decisions regarding their future in real estate.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DAGGwv6WH9I</dc:identifier>
  <dcterms:modified xsi:type="dcterms:W3CDTF">2011-08-01T06:04:30Z</dcterms:modified>
  <cp:revision>1</cp:revision>
  <dc:title>Real Estate Price Prediction | BCP, LLC</dc:title>
</cp:coreProperties>
</file>